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22"/>
  </p:notesMasterIdLst>
  <p:sldIdLst>
    <p:sldId id="256" r:id="rId3"/>
    <p:sldId id="264" r:id="rId4"/>
    <p:sldId id="266" r:id="rId5"/>
    <p:sldId id="257" r:id="rId6"/>
    <p:sldId id="265" r:id="rId7"/>
    <p:sldId id="267" r:id="rId8"/>
    <p:sldId id="270" r:id="rId9"/>
    <p:sldId id="269" r:id="rId10"/>
    <p:sldId id="272" r:id="rId11"/>
    <p:sldId id="268" r:id="rId12"/>
    <p:sldId id="258" r:id="rId13"/>
    <p:sldId id="259" r:id="rId14"/>
    <p:sldId id="376" r:id="rId15"/>
    <p:sldId id="260" r:id="rId16"/>
    <p:sldId id="383" r:id="rId17"/>
    <p:sldId id="384" r:id="rId18"/>
    <p:sldId id="390" r:id="rId19"/>
    <p:sldId id="262" r:id="rId20"/>
    <p:sldId id="263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1391" autoAdjust="0"/>
  </p:normalViewPr>
  <p:slideViewPr>
    <p:cSldViewPr snapToGrid="0">
      <p:cViewPr varScale="1">
        <p:scale>
          <a:sx n="87" d="100"/>
          <a:sy n="87" d="100"/>
        </p:scale>
        <p:origin x="5244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10T00:51:32.089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1029 0,'-5'1,"0"-1,0 1,0 0,0 0,0 1,1 0,-1-1,0 2,1-1,0 0,-1 1,1 0,-6 5,-5 5,-26 31,33-35,-30 32,-30 36,48-49,10-14,1-1,-2 0,0-1,-15 14,13-14,0 1,1 0,-11 16,10-12,-26 26,22-26,-17 23,22-25,-1-1,-26 24,26-26,-23 26,-9 9,0-4,34-31,0 0,-1-1,-1-1,-14 10,-49 34,55-38,-1-1,-44 25,2-8,53-26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10T01:41:04.264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117 1,'3'4,"0"0,-1 1,0 0,0 0,0 0,0 0,-1 0,1 0,-1 0,0 10,3 8,18 93,-18-88,-1 0,-1 1,-1-1,-3 32,0 6,2 517,-2-561,0 1,-2-1,-8 33,-4 16,16-68,-1-1,0 0,0 0,0 1,-1-1,1 0,0 0,-1 0,1 0,-1-1,0 1,0 0,1-1,-1 1,0-1,0 1,-1-1,1 0,0 0,0 0,0 0,-1-1,1 1,-1 0,1-1,0 0,-1 1,1-1,-1 0,-3-1,3 1,1 1,-1-1,1-1,-1 1,0 0,1-1,-1 1,1-1,-1 0,1 0,-1 0,1 0,0 0,-1 0,1-1,0 1,0-1,0 0,0 1,0-1,0 0,1 0,-1 0,1 0,-1-1,1 1,0 0,-2-5,1-13,0 0,1 0,4-39,0 0,-3-223,0 278,0 1,0 1,0-1,0 0,0 1,0-1,-1 0,1 1,-1-1,0 1,0-1,-2-4,0 4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10T01:41:04.930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1 542,'0'-1,"0"0,1 1,-1-1,0 0,0 1,1-1,-1 1,1-1,-1 1,0-1,1 1,-1-1,1 1,-1-1,1 1,-1-1,1 1,0 0,-1-1,1 1,-1 0,1 0,0-1,1 1,22-6,-13 4,1-3,0-1,-1 0,0 0,0-1,0-1,-1 0,10-10,6-4,6 3,-26 17,-1-1,0 0,0 0,0 0,9-8,-3-1,2-1,1 0,-1 1,18-12,-21 17,0-1,-1 0,9-10,12-10,82-55,-80 56,-27 21,0 1,1 0,0 1,9-7,0 2,-1 0,-1-1,0-1,0 0,11-13,-18 19,0 0,0 1,1-1,9-4,-6 4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10T01:41:06.287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174 1,'2'-1,"0"1,0 1,0-1,0 0,0 0,0 1,-1-1,1 1,0 0,0 0,0-1,-1 1,1 0,0 0,-1 1,1-1,-1 0,1 1,-1-1,0 0,1 1,-1-1,0 1,0 0,0 0,1 2,1 4,-1 0,1 0,-2 1,3 16,0 4,16 92,-16-97,-1 0,-1 0,-1 0,-3 30,0-29,2 0,0 0,8 44,-2-24,-1 1,-3-1,-3 66,-1-23,3-55,0-21,0 0,-1 0,-1 0,0 0,-3 14,4-26,0 1,0-1,0 0,0 1,0-1,0 0,0 0,0 1,-1-1,1 0,0 1,0-1,0 0,0 0,0 1,-1-1,1 0,0 0,0 1,0-1,-1 0,1 0,0 1,0-1,-1 0,1 0,0 0,-1 0,1 0,0 1,0-1,-1 0,1 0,0 0,-1 0,1 0,-1 0,-8-10,-2-19,3-17,6 32,0 0,-1 0,0 0,-1 0,0 0,-2 1,-8-17,3 10,3 5,-20-25,7 6,19 30,0 0,1 1,-2-1,1 1,0-1,-1 1,1 0,-1 0,0 0,0 0,0 0,0 1,-1-1,1 1,-1 0,-4-2,-2 0,-1 0,1 1,-1 0,-16-2,13 4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10T01:41:07.068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1 616,'4'-1,"0"1,0-1,0 1,0-1,0-1,0 1,0 0,-1-1,1 0,7-4,33-29,-11 8,-21 19,-1-1,0 0,0 0,-1-1,-1 0,0-1,10-14,-12 15,1 1,1 0,10-9,-10 10,-1 0,0 0,11-16,-11 14,-1 1,2 0,-1 0,20-14,9-10,10-6,-35 29,1 0,20-23,-24 24,-1 1,1 1,1-1,-1 1,19-9,-13 7,25-19,-26 17,1 1,0 0,0 1,1 1,0 0,22-7,-26 12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10T00:51:32.745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0,'1'3,"0"0,1 0,-1 0,0 0,1-1,0 1,0 0,-1-1,1 0,1 1,2 1,5 9,91 135,-67-109,-26-31,-1-1,0 1,8 13,-4-6,0 0,26 26,-24-27,0 0,18 27,-20-26,0-1,23 24,10 10,46 59,-40-48,32 34,-73-84,-1 1,0 0,11 20,-14-21,1 1,1-1,0 0,0 0,10 8,-11-11,1 0,-1 1,0 0,-1 0,0 0,0 0,0 1,-1 0,0 0,3 11,-1-3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10T00:51:35.588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0,'0'3,"1"-1,0 1,0-1,0 1,0-1,0 1,1-1,-1 0,3 4,5 8,2 13,-1 0,7 36,9 29,-10-41,6 17,-17-56,-2 0,1 1,-2-1,2 21,4 16,4 24,-10-51,2 1,12 41,42 113,-49-152,-6-16,-1-1,1-1,0 1,1 0,0-1,7 10,-10-15,1 0,-1-1,1 1,0-1,0 0,-1 1,1-1,0 0,0 0,0 0,0-1,1 1,-1 0,0-1,0 1,0-1,0 0,1 0,-1 0,0 0,0 0,1 0,-1 0,0-1,0 1,0-1,0 0,0 0,4-1,1-2,-1 0,1 0,-1-1,1 1,-1-1,-1-1,1 1,8-12,-7 9,0 0,0 1,1-1,11-7,-9 8,0-1,0-1,-1 0,0 0,10-16,-11 15,0 0,1 0,0 1,1 0,13-10,-17 15,0-1,0 0,-1-1,0 1,0-1,0 0,4-8,-3 5,0 1,15-16,-4 9,-1-1,-1-1,14-18,24-30,1 0,-46 54,2 0,0 1,19-17,-16 16,-1 0,15-18,-13 13,21-19,-22 23,-1 0,-1 0,11-15,-14 16,1 1,0 0,0 1,16-12,-15 13,0 0,-1-1,0-1,13-16,-18 20,1 0,-1 1,2-1,-1 1,0 0,9-5,-4 3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10T00:53:02.138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60,'42'-15,"-2"10,1 2,72 5,-32 0,-40-3,-20 0,-1 0,28 4,-48-3,0 0,0 0,1 0,-1 0,0 0,0 0,1 0,-1 0,0 0,0 0,0 0,1 0,-1 0,0 0,0 0,1 0,-1 0,0 0,0 0,0 1,1-1,-1 0,0 0,0 0,0 0,1 0,-1 1,0-1,0 0,0 0,0 0,0 1,1-1,-1 0,0 0,0 0,0 1,0-1,0 0,-9 6,-18 1,5-5,1-1,-1-1,0-1,0 0,-40-10,24 5,32 6,0-1,0 1,0-2,0 1,0-1,0 0,0 0,1 0,-1-1,-7-4,9 4,0 1,0 0,0 0,-1 0,1 0,-1 1,-6-2,-3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10T00:53:04.466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1,'11'1,"1"0,-1 1,0 1,1 0,-1 0,-1 1,22 11,-16-7,0-2,21 7,20 5,-39-12,0 0,25 4,0-1,-27-6,1 0,26 2,-16-4,123-3,-149 2,0 0,1 0,-1 0,0 0,0-1,0 1,1 0,-1-1,0 1,0 0,0-1,0 1,0-1,0 0,0 1,2-2,-3 1,0 0,0 0,-1 1,1-1,0 0,-1 1,1-1,0 0,-1 1,1-1,-1 1,1-1,-1 1,1-1,-1 1,1-1,-1 1,1-1,-1 1,0 0,1-1,-1 1,0 0,1-1,-1 1,0 0,0 0,-14-6,0 0,-1 2,-23-5,10 3,3 2,0 1,0 1,-52 3,32 0,56-1,21-1,1 2,0 1,42 8,-47-5,-1-2,1-1,-1-1,28-3,-5 1,-32 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10T01:40:59.885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380 1,'0'25,"-1"-1,1 1,2-1,8 45,-5-40,-2 1,-1 0,-1 0,-3 37,0 4,2-38,1 5,-2 0,-10 65,5-61,3 0,1 0,4 49,0-8,-2 156,-26-275,-58-73,36 62,33 28,10 12,0 0,-1 0,1 1,-1 0,-1 0,1 1,-1 0,-8-6,9 8,1-1,-1 0,1 0,1-1,-7-6,-17-16,11 16,13 9,0 0,0-1,0 0,0 1,1-2,-1 1,1 0,0-1,0 1,0-1,0 0,1 0,-1 0,1 0,-2-7,-1-1,0 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10T01:41:00.894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1 454,'4'-1,"0"0,0 1,0-1,-1 0,1-1,0 1,-1-1,1 1,-1-1,5-3,34-26,-31 22,-8 7,13-11,0 0,-1 0,18-23,-16 16,-4 5,-1-1,19-30,-27 39,0 1,1-1,0 1,0 0,1 1,0-1,0 1,11-8,1-1,-12 9,-1 0,0-1,-1 1,8-11,-9 11,0 1,0-1,0 1,1 0,0 0,0 0,0 1,0-1,0 1,7-3,-1 0,-1 0,0-1,12-9,10-8,-22 18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10T01:41:01.947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20 1,'-1'0,"0"0,1 0,-1 1,0-1,0 1,1-1,-1 0,0 1,1-1,-1 1,0 0,1-1,-1 1,1 0,-1-1,1 1,-1 0,1-1,-1 1,1 0,0 0,0 0,-1-1,1 1,0 0,0 0,0 1,-4 27,4-26,-2 284,4-147,-4-55,4 94,5-151,-3-16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10T01:41:02.601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1,'1'10,"0"1,1 0,0-1,1 1,0-1,1 0,7 14,-6-12,0-1,-1 1,0 0,3 22,-3-14,0 0,13 35,2 7,1 70,10-34,-6-21,4 54,-24-120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A8DF95-6619-471E-9B40-5CE68EEEE315}" type="datetimeFigureOut">
              <a:rPr lang="zh-CN" altLang="en-US" smtClean="0"/>
              <a:t>2024/12/10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D29688-FB52-4AB1-9C99-4AA4A29C6D2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75613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>
          <a:extLst>
            <a:ext uri="{FF2B5EF4-FFF2-40B4-BE49-F238E27FC236}">
              <a16:creationId xmlns:a16="http://schemas.microsoft.com/office/drawing/2014/main" id="{84D0D95B-BB3C-C2A2-3B02-1EABB7FF93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13:notes">
            <a:extLst>
              <a:ext uri="{FF2B5EF4-FFF2-40B4-BE49-F238E27FC236}">
                <a16:creationId xmlns:a16="http://schemas.microsoft.com/office/drawing/2014/main" id="{9D7DA495-A0B6-5555-19BB-08881F16E90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7" name="Google Shape;427;p13:notes">
            <a:extLst>
              <a:ext uri="{FF2B5EF4-FFF2-40B4-BE49-F238E27FC236}">
                <a16:creationId xmlns:a16="http://schemas.microsoft.com/office/drawing/2014/main" id="{DE8CE54D-88A8-B5CA-83EB-FFE8483BFA7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zh-CN" altLang="en-US" dirty="0"/>
              <a:t>这是</a:t>
            </a:r>
            <a:r>
              <a:rPr lang="en-US" altLang="zh-CN" dirty="0"/>
              <a:t>FDIBCP</a:t>
            </a:r>
            <a:r>
              <a:rPr lang="zh-CN" altLang="en-US" dirty="0"/>
              <a:t>区别展示</a:t>
            </a:r>
            <a:endParaRPr lang="en-US" altLang="zh-CN" dirty="0"/>
          </a:p>
          <a:p>
            <a:r>
              <a:rPr lang="en-US" altLang="zh-CN" dirty="0"/>
              <a:t>SL</a:t>
            </a:r>
            <a:r>
              <a:rPr lang="zh-CN" altLang="en-US" dirty="0"/>
              <a:t>：斜率不同，</a:t>
            </a:r>
            <a:r>
              <a:rPr lang="en-US" altLang="zh-CN" dirty="0"/>
              <a:t>BCP</a:t>
            </a:r>
            <a:r>
              <a:rPr lang="zh-CN" altLang="en-US" dirty="0"/>
              <a:t>阈值更高（假设为线性模型）</a:t>
            </a:r>
            <a:endParaRPr lang="en-IE" altLang="zh-CN" dirty="0"/>
          </a:p>
          <a:p>
            <a:endParaRPr lang="en-IE" altLang="zh-CN" dirty="0"/>
          </a:p>
          <a:p>
            <a:r>
              <a:rPr lang="en-US" altLang="zh-CN" dirty="0"/>
              <a:t>RT: BCP</a:t>
            </a:r>
            <a:r>
              <a:rPr lang="zh-CN" altLang="en-US" dirty="0"/>
              <a:t>斜率更大，所以</a:t>
            </a:r>
            <a:r>
              <a:rPr lang="en-US" altLang="zh-CN" dirty="0"/>
              <a:t>FDI</a:t>
            </a:r>
            <a:r>
              <a:rPr lang="zh-CN" altLang="en-US" dirty="0"/>
              <a:t>更快； 但是这种差异是</a:t>
            </a:r>
            <a:r>
              <a:rPr lang="en-US" altLang="zh-CN" dirty="0"/>
              <a:t>MT</a:t>
            </a:r>
            <a:r>
              <a:rPr lang="zh-CN" altLang="en-US" dirty="0"/>
              <a:t>不同导致的（整体后移）</a:t>
            </a:r>
            <a:endParaRPr lang="en-IE" altLang="zh-CN" dirty="0"/>
          </a:p>
          <a:p>
            <a:r>
              <a:rPr lang="en-US" altLang="zh-CN" dirty="0"/>
              <a:t>EOL: BCP</a:t>
            </a:r>
            <a:r>
              <a:rPr lang="zh-CN" altLang="en-US" dirty="0"/>
              <a:t>有更快的</a:t>
            </a:r>
            <a:r>
              <a:rPr lang="en-US" altLang="zh-CN" dirty="0"/>
              <a:t>RT(</a:t>
            </a:r>
            <a:r>
              <a:rPr lang="zh-CN" altLang="en-US" dirty="0"/>
              <a:t>为证明其中加快是来自</a:t>
            </a:r>
            <a:r>
              <a:rPr lang="en-US" altLang="zh-CN" dirty="0"/>
              <a:t>MT or PMT),</a:t>
            </a:r>
            <a:r>
              <a:rPr lang="zh-CN" altLang="en-US" dirty="0"/>
              <a:t>需要</a:t>
            </a:r>
            <a:r>
              <a:rPr lang="en-US" altLang="zh-CN" dirty="0" err="1"/>
              <a:t>EoL</a:t>
            </a:r>
            <a:r>
              <a:rPr lang="zh-CN" altLang="en-US" dirty="0"/>
              <a:t>，（证明差异大部分来自</a:t>
            </a:r>
            <a:r>
              <a:rPr lang="en-US" altLang="zh-CN" dirty="0"/>
              <a:t>MT,EOL</a:t>
            </a:r>
            <a:r>
              <a:rPr lang="zh-CN" altLang="en-US" dirty="0"/>
              <a:t>后斜率不同） </a:t>
            </a:r>
            <a:endParaRPr lang="en-IE" altLang="zh-CN" dirty="0"/>
          </a:p>
          <a:p>
            <a:endParaRPr lang="en-IE" altLang="zh-CN" dirty="0"/>
          </a:p>
          <a:p>
            <a:r>
              <a:rPr lang="zh-CN" altLang="en-US" dirty="0"/>
              <a:t>结合行为数据与</a:t>
            </a:r>
            <a:r>
              <a:rPr lang="en-US" altLang="zh-CN" dirty="0"/>
              <a:t>EOL</a:t>
            </a:r>
            <a:r>
              <a:rPr lang="zh-CN" altLang="en-US" dirty="0"/>
              <a:t>，似乎</a:t>
            </a:r>
            <a:r>
              <a:rPr lang="en-US" altLang="zh-CN" dirty="0"/>
              <a:t>BCP</a:t>
            </a:r>
            <a:r>
              <a:rPr lang="zh-CN" altLang="en-US" dirty="0"/>
              <a:t>更快的</a:t>
            </a:r>
            <a:r>
              <a:rPr lang="en-US" altLang="zh-CN" dirty="0"/>
              <a:t>RT</a:t>
            </a:r>
            <a:r>
              <a:rPr lang="zh-CN" altLang="en-US" dirty="0"/>
              <a:t>来源于</a:t>
            </a:r>
            <a:r>
              <a:rPr lang="en-US" altLang="zh-CN" dirty="0"/>
              <a:t>MT</a:t>
            </a:r>
            <a:r>
              <a:rPr lang="zh-CN" altLang="en-US" dirty="0"/>
              <a:t>（</a:t>
            </a:r>
            <a:r>
              <a:rPr lang="en-US" altLang="zh-CN" dirty="0"/>
              <a:t>EMG onsite</a:t>
            </a:r>
            <a:r>
              <a:rPr lang="zh-CN" altLang="en-US" dirty="0"/>
              <a:t>后的斜率差异， 可能</a:t>
            </a:r>
            <a:r>
              <a:rPr lang="en-US" altLang="zh-CN" dirty="0"/>
              <a:t>PMT</a:t>
            </a:r>
            <a:r>
              <a:rPr lang="zh-CN" altLang="en-US" dirty="0"/>
              <a:t>中仍存在（有一种假设是按比例减少），需要更大数据集</a:t>
            </a:r>
            <a:endParaRPr lang="en-US" altLang="zh-CN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428" name="Google Shape;428;p13:notes">
            <a:extLst>
              <a:ext uri="{FF2B5EF4-FFF2-40B4-BE49-F238E27FC236}">
                <a16:creationId xmlns:a16="http://schemas.microsoft.com/office/drawing/2014/main" id="{6C831CAE-F34A-9E9B-588D-B8E1BEA29C3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fld id="{00000000-1234-1234-1234-123412341234}" type="slidenum">
              <a:rPr kumimoji="0" lang="en-I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t>13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351354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>
          <a:extLst>
            <a:ext uri="{FF2B5EF4-FFF2-40B4-BE49-F238E27FC236}">
              <a16:creationId xmlns:a16="http://schemas.microsoft.com/office/drawing/2014/main" id="{2C3AD800-D44C-DDD4-5B44-07761D0407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13:notes">
            <a:extLst>
              <a:ext uri="{FF2B5EF4-FFF2-40B4-BE49-F238E27FC236}">
                <a16:creationId xmlns:a16="http://schemas.microsoft.com/office/drawing/2014/main" id="{63052B86-4101-A1FB-3276-5578DBCD9C7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7" name="Google Shape;427;p13:notes">
            <a:extLst>
              <a:ext uri="{FF2B5EF4-FFF2-40B4-BE49-F238E27FC236}">
                <a16:creationId xmlns:a16="http://schemas.microsoft.com/office/drawing/2014/main" id="{F3563C53-DE1C-808E-5761-F6DFD65CA98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zh-CN" altLang="en-US" dirty="0"/>
              <a:t>暗示这里因为左右手的</a:t>
            </a:r>
            <a:r>
              <a:rPr lang="en-US" altLang="zh-CN" dirty="0"/>
              <a:t>prior</a:t>
            </a:r>
            <a:r>
              <a:rPr lang="zh-CN" altLang="en-US" dirty="0"/>
              <a:t>造成</a:t>
            </a:r>
            <a:r>
              <a:rPr lang="en-US" altLang="zh-CN" dirty="0"/>
              <a:t>cue on </a:t>
            </a:r>
            <a:r>
              <a:rPr lang="zh-CN" altLang="en-US" dirty="0"/>
              <a:t>后时间差异， 红色为</a:t>
            </a:r>
            <a:r>
              <a:rPr lang="en-US" altLang="zh-CN" dirty="0"/>
              <a:t>prior</a:t>
            </a:r>
            <a:r>
              <a:rPr lang="zh-CN" altLang="en-US" dirty="0"/>
              <a:t>对了，绿色为</a:t>
            </a:r>
            <a:r>
              <a:rPr lang="en-US" altLang="zh-CN" dirty="0"/>
              <a:t>prior</a:t>
            </a:r>
            <a:r>
              <a:rPr lang="zh-CN" altLang="en-US" dirty="0"/>
              <a:t>错了导致慢</a:t>
            </a:r>
            <a:endParaRPr lang="en-IE" altLang="zh-CN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US" altLang="zh-CN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US" altLang="zh-CN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altLang="zh-CN" dirty="0"/>
              <a:t>FDI </a:t>
            </a:r>
            <a:r>
              <a:rPr lang="zh-CN" altLang="en-US" dirty="0"/>
              <a:t>从</a:t>
            </a:r>
            <a:r>
              <a:rPr lang="en-US" altLang="zh-CN" dirty="0"/>
              <a:t>cue</a:t>
            </a:r>
            <a:r>
              <a:rPr lang="zh-CN" altLang="en-US" dirty="0"/>
              <a:t>开始不同，且斜率不同，峰值不同</a:t>
            </a:r>
            <a:endParaRPr lang="en-IE" altLang="zh-CN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IE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altLang="zh-CN" dirty="0"/>
              <a:t>BCP</a:t>
            </a:r>
            <a:r>
              <a:rPr lang="zh-CN" altLang="en-US" dirty="0"/>
              <a:t>斜率相似，峰值相同，更像线性模型向后平移触发</a:t>
            </a:r>
            <a:endParaRPr dirty="0"/>
          </a:p>
        </p:txBody>
      </p:sp>
      <p:sp>
        <p:nvSpPr>
          <p:cNvPr id="428" name="Google Shape;428;p13:notes">
            <a:extLst>
              <a:ext uri="{FF2B5EF4-FFF2-40B4-BE49-F238E27FC236}">
                <a16:creationId xmlns:a16="http://schemas.microsoft.com/office/drawing/2014/main" id="{68D27082-DF1A-E244-E83C-73DBA219DF0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IE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160101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>
          <a:extLst>
            <a:ext uri="{FF2B5EF4-FFF2-40B4-BE49-F238E27FC236}">
              <a16:creationId xmlns:a16="http://schemas.microsoft.com/office/drawing/2014/main" id="{AE7F9715-FEE9-C3B4-ED89-09264A774B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13:notes">
            <a:extLst>
              <a:ext uri="{FF2B5EF4-FFF2-40B4-BE49-F238E27FC236}">
                <a16:creationId xmlns:a16="http://schemas.microsoft.com/office/drawing/2014/main" id="{D67DBD4D-283A-B6E4-8E88-8F9A5E4193A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7" name="Google Shape;427;p13:notes">
            <a:extLst>
              <a:ext uri="{FF2B5EF4-FFF2-40B4-BE49-F238E27FC236}">
                <a16:creationId xmlns:a16="http://schemas.microsoft.com/office/drawing/2014/main" id="{DD32E1B6-EE0C-7F0E-D4AF-35B5668B8CB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zh-CN" altLang="en-US" dirty="0"/>
              <a:t>上面是</a:t>
            </a:r>
            <a:r>
              <a:rPr lang="en-US" altLang="zh-CN" dirty="0"/>
              <a:t>RL</a:t>
            </a:r>
            <a:r>
              <a:rPr lang="zh-CN" altLang="en-US" dirty="0"/>
              <a:t>，下面是</a:t>
            </a:r>
            <a:r>
              <a:rPr lang="en-US" altLang="zh-CN" dirty="0"/>
              <a:t>EOL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zh-CN" altLang="en-US" dirty="0"/>
              <a:t>明显看出更新后 </a:t>
            </a:r>
            <a:r>
              <a:rPr lang="en-US" altLang="zh-CN" dirty="0"/>
              <a:t>FDI </a:t>
            </a:r>
            <a:r>
              <a:rPr lang="zh-CN" altLang="en-US" dirty="0"/>
              <a:t>斜率不同，饱和点不同</a:t>
            </a:r>
            <a:endParaRPr lang="en-IE" altLang="zh-CN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altLang="zh-CN" dirty="0"/>
              <a:t>BCP</a:t>
            </a:r>
            <a:r>
              <a:rPr lang="zh-CN" altLang="en-US" dirty="0"/>
              <a:t>斜率相同，饱和点相同（暗示</a:t>
            </a:r>
            <a:r>
              <a:rPr lang="en-US" altLang="zh-CN" dirty="0"/>
              <a:t>BCP</a:t>
            </a:r>
            <a:r>
              <a:rPr lang="zh-CN" altLang="en-US" dirty="0"/>
              <a:t>的</a:t>
            </a:r>
            <a:r>
              <a:rPr lang="en-US" altLang="zh-CN" dirty="0"/>
              <a:t>MP</a:t>
            </a:r>
            <a:r>
              <a:rPr lang="zh-CN" altLang="en-US" dirty="0"/>
              <a:t>是相同模式的）</a:t>
            </a:r>
            <a:endParaRPr lang="en-US" altLang="zh-CN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428" name="Google Shape;428;p13:notes">
            <a:extLst>
              <a:ext uri="{FF2B5EF4-FFF2-40B4-BE49-F238E27FC236}">
                <a16:creationId xmlns:a16="http://schemas.microsoft.com/office/drawing/2014/main" id="{F258783D-A859-78DA-EE23-BF9100625BA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IE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715137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6">
          <a:extLst>
            <a:ext uri="{FF2B5EF4-FFF2-40B4-BE49-F238E27FC236}">
              <a16:creationId xmlns:a16="http://schemas.microsoft.com/office/drawing/2014/main" id="{66C1667D-C8FF-0D02-A717-B2D1665273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39:notes">
            <a:extLst>
              <a:ext uri="{FF2B5EF4-FFF2-40B4-BE49-F238E27FC236}">
                <a16:creationId xmlns:a16="http://schemas.microsoft.com/office/drawing/2014/main" id="{DB6F7DE9-6975-ADEC-5809-CB70F97B832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8" name="Google Shape;468;p39:notes">
            <a:extLst>
              <a:ext uri="{FF2B5EF4-FFF2-40B4-BE49-F238E27FC236}">
                <a16:creationId xmlns:a16="http://schemas.microsoft.com/office/drawing/2014/main" id="{34BBB620-4CF7-7E23-93AF-0032974CF8C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zh-CN" altLang="en-US" dirty="0"/>
              <a:t>且</a:t>
            </a:r>
            <a:r>
              <a:rPr lang="en-US" altLang="zh-CN" dirty="0"/>
              <a:t>BCP</a:t>
            </a:r>
            <a:r>
              <a:rPr lang="zh-CN" altLang="en-US" dirty="0"/>
              <a:t>明显靠里</a:t>
            </a:r>
            <a:endParaRPr lang="en-IE" altLang="zh-CN" dirty="0"/>
          </a:p>
          <a:p>
            <a:endParaRPr lang="en-IE" altLang="zh-CN" dirty="0"/>
          </a:p>
          <a:p>
            <a:r>
              <a:rPr lang="zh-CN" altLang="en-US" dirty="0"/>
              <a:t>观察到了不同的斜率和饱和点 （</a:t>
            </a:r>
            <a:r>
              <a:rPr lang="en-US" altLang="zh-CN" dirty="0"/>
              <a:t>BCP less control, easy overshooting</a:t>
            </a:r>
            <a:r>
              <a:rPr lang="zh-CN" altLang="en-US" dirty="0"/>
              <a:t>）</a:t>
            </a:r>
            <a:endParaRPr dirty="0"/>
          </a:p>
        </p:txBody>
      </p:sp>
      <p:sp>
        <p:nvSpPr>
          <p:cNvPr id="469" name="Google Shape;469;p39:notes">
            <a:extLst>
              <a:ext uri="{FF2B5EF4-FFF2-40B4-BE49-F238E27FC236}">
                <a16:creationId xmlns:a16="http://schemas.microsoft.com/office/drawing/2014/main" id="{E6D03144-AF9C-A831-0703-7480BD94FD6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IE"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576199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211850-AB45-1BCB-B4DE-1F340B08D2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F08D0FD-4FC7-A057-E156-1B1AED4406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4A65B3-CD9F-89DD-3239-B00436286C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C25C0-5BEF-4296-BA17-EAF742B59664}" type="datetimeFigureOut">
              <a:rPr lang="en-IE" smtClean="0"/>
              <a:t>10/12/2024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CA355F-50CE-3CA9-B9CD-13B1F7CB7F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3CA11B-6D80-8D51-0BC7-135ACAC231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903ED-4E7F-47A8-B16B-F79015F8140E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7721340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B944F-A151-E935-B693-69F3ADCDD0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05C275-C10D-EB10-A00E-EC71C9D842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BCBFDD-90F9-83CD-00FA-428A7C98B9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C25C0-5BEF-4296-BA17-EAF742B59664}" type="datetimeFigureOut">
              <a:rPr lang="en-IE" smtClean="0"/>
              <a:t>10/12/2024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B42885-6DAA-FA24-6B6F-AD28D80430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084D02-205E-A7DE-9FDA-3F96A7447F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903ED-4E7F-47A8-B16B-F79015F8140E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2097161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121E89E-A186-1709-50B6-EF361759E0A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9757C46-13B1-1F98-71D7-4860EDE2DD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3EBFE8-90D5-9735-D158-D24D655BF1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C25C0-5BEF-4296-BA17-EAF742B59664}" type="datetimeFigureOut">
              <a:rPr lang="en-IE" smtClean="0"/>
              <a:t>10/12/2024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606728-ACFB-A69D-FF1C-3F3CF21514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A05050-28E6-A993-84B1-7A66E72AEA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903ED-4E7F-47A8-B16B-F79015F8140E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1295509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1"/>
          <p:cNvSpPr txBox="1"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entury Gothic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21"/>
          <p:cNvSpPr txBox="1"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SzPts val="1680"/>
              <a:buNone/>
              <a:defRPr sz="2100">
                <a:solidFill>
                  <a:srgbClr val="B5B5B5"/>
                </a:solidFill>
              </a:defRPr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>
                <a:solidFill>
                  <a:srgbClr val="C0C0C0"/>
                </a:solidFill>
              </a:defRPr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0"/>
              <a:buNone/>
              <a:defRPr>
                <a:solidFill>
                  <a:srgbClr val="C0C0C0"/>
                </a:solidFill>
              </a:defRPr>
            </a:lvl3pPr>
            <a:lvl4pPr lvl="3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>
                <a:solidFill>
                  <a:srgbClr val="C0C0C0"/>
                </a:solidFill>
              </a:defRPr>
            </a:lvl4pPr>
            <a:lvl5pPr lvl="4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>
                <a:solidFill>
                  <a:srgbClr val="C0C0C0"/>
                </a:solidFill>
              </a:defRPr>
            </a:lvl5pPr>
            <a:lvl6pPr lvl="5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>
                <a:solidFill>
                  <a:srgbClr val="C0C0C0"/>
                </a:solidFill>
              </a:defRPr>
            </a:lvl6pPr>
            <a:lvl7pPr lvl="6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>
                <a:solidFill>
                  <a:srgbClr val="C0C0C0"/>
                </a:solidFill>
              </a:defRPr>
            </a:lvl7pPr>
            <a:lvl8pPr lvl="7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>
                <a:solidFill>
                  <a:srgbClr val="C0C0C0"/>
                </a:solidFill>
              </a:defRPr>
            </a:lvl8pPr>
            <a:lvl9pPr lvl="8" algn="ctr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120"/>
              <a:buNone/>
              <a:defRPr>
                <a:solidFill>
                  <a:srgbClr val="C0C0C0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21"/>
          <p:cNvSpPr txBox="1">
            <a:spLocks noGrp="1"/>
          </p:cNvSpPr>
          <p:nvPr>
            <p:ph type="dt" idx="10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21"/>
          <p:cNvSpPr txBox="1">
            <a:spLocks noGrp="1"/>
          </p:cNvSpPr>
          <p:nvPr>
            <p:ph type="ftr" idx="11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21"/>
          <p:cNvSpPr txBox="1">
            <a:spLocks noGrp="1"/>
          </p:cNvSpPr>
          <p:nvPr>
            <p:ph type="sldNum" idx="12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  <p:cxnSp>
        <p:nvCxnSpPr>
          <p:cNvPr id="27" name="Google Shape;27;p21"/>
          <p:cNvCxnSpPr/>
          <p:nvPr/>
        </p:nvCxnSpPr>
        <p:spPr>
          <a:xfrm flipH="1">
            <a:off x="8228012" y="8467"/>
            <a:ext cx="3810000" cy="3810000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8" name="Google Shape;28;p21"/>
          <p:cNvCxnSpPr/>
          <p:nvPr/>
        </p:nvCxnSpPr>
        <p:spPr>
          <a:xfrm flipH="1">
            <a:off x="6108170" y="91545"/>
            <a:ext cx="6080655" cy="6080655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9" name="Google Shape;29;p21"/>
          <p:cNvCxnSpPr/>
          <p:nvPr/>
        </p:nvCxnSpPr>
        <p:spPr>
          <a:xfrm flipH="1">
            <a:off x="7235825" y="228600"/>
            <a:ext cx="4953000" cy="4953000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0" name="Google Shape;30;p21"/>
          <p:cNvCxnSpPr/>
          <p:nvPr/>
        </p:nvCxnSpPr>
        <p:spPr>
          <a:xfrm flipH="1">
            <a:off x="7335837" y="32278"/>
            <a:ext cx="4852989" cy="4852989"/>
          </a:xfrm>
          <a:prstGeom prst="straightConnector1">
            <a:avLst/>
          </a:prstGeom>
          <a:noFill/>
          <a:ln w="317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" name="Google Shape;31;p21"/>
          <p:cNvCxnSpPr/>
          <p:nvPr/>
        </p:nvCxnSpPr>
        <p:spPr>
          <a:xfrm flipH="1">
            <a:off x="7845426" y="609601"/>
            <a:ext cx="4343399" cy="4343399"/>
          </a:xfrm>
          <a:prstGeom prst="straightConnector1">
            <a:avLst/>
          </a:prstGeom>
          <a:noFill/>
          <a:ln w="317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7505799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Title and Conte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22"/>
          <p:cNvSpPr txBox="1"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22"/>
          <p:cNvSpPr txBox="1"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2004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▶"/>
              <a:defRPr/>
            </a:lvl1pPr>
            <a:lvl2pPr marL="914400" lvl="1" indent="-32004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2pPr>
            <a:lvl3pPr marL="1371600" lvl="2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3pPr>
            <a:lvl4pPr marL="1828800" lvl="3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4pPr>
            <a:lvl5pPr marL="2286000" lvl="4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5pPr>
            <a:lvl6pPr marL="2743200" lvl="5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marL="3200400" lvl="6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marL="3657600" lvl="7" indent="-32004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marL="4114800" lvl="8" indent="-32004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>
            <a:endParaRPr/>
          </a:p>
        </p:txBody>
      </p:sp>
      <p:sp>
        <p:nvSpPr>
          <p:cNvPr id="35" name="Google Shape;35;p22"/>
          <p:cNvSpPr txBox="1">
            <a:spLocks noGrp="1"/>
          </p:cNvSpPr>
          <p:nvPr>
            <p:ph type="dt" idx="10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22"/>
          <p:cNvSpPr txBox="1">
            <a:spLocks noGrp="1"/>
          </p:cNvSpPr>
          <p:nvPr>
            <p:ph type="ftr" idx="11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22"/>
          <p:cNvSpPr txBox="1">
            <a:spLocks noGrp="1"/>
          </p:cNvSpPr>
          <p:nvPr>
            <p:ph type="sldNum" idx="12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376421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 Conten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23"/>
          <p:cNvSpPr txBox="1"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23"/>
          <p:cNvSpPr txBox="1">
            <a:spLocks noGrp="1"/>
          </p:cNvSpPr>
          <p:nvPr>
            <p:ph type="body" idx="1"/>
          </p:nvPr>
        </p:nvSpPr>
        <p:spPr>
          <a:xfrm>
            <a:off x="684211" y="685800"/>
            <a:ext cx="4937655" cy="3615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2004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▶"/>
              <a:defRPr/>
            </a:lvl1pPr>
            <a:lvl2pPr marL="914400" lvl="1" indent="-32004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2pPr>
            <a:lvl3pPr marL="1371600" lvl="2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3pPr>
            <a:lvl4pPr marL="1828800" lvl="3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4pPr>
            <a:lvl5pPr marL="2286000" lvl="4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5pPr>
            <a:lvl6pPr marL="2743200" lvl="5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marL="3200400" lvl="6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marL="3657600" lvl="7" indent="-32004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marL="4114800" lvl="8" indent="-32004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>
            <a:endParaRPr/>
          </a:p>
        </p:txBody>
      </p:sp>
      <p:sp>
        <p:nvSpPr>
          <p:cNvPr id="41" name="Google Shape;41;p23"/>
          <p:cNvSpPr txBox="1">
            <a:spLocks noGrp="1"/>
          </p:cNvSpPr>
          <p:nvPr>
            <p:ph type="body" idx="2"/>
          </p:nvPr>
        </p:nvSpPr>
        <p:spPr>
          <a:xfrm>
            <a:off x="5808133" y="685801"/>
            <a:ext cx="4934479" cy="36152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2004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▶"/>
              <a:defRPr/>
            </a:lvl1pPr>
            <a:lvl2pPr marL="914400" lvl="1" indent="-32004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2pPr>
            <a:lvl3pPr marL="1371600" lvl="2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3pPr>
            <a:lvl4pPr marL="1828800" lvl="3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4pPr>
            <a:lvl5pPr marL="2286000" lvl="4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5pPr>
            <a:lvl6pPr marL="2743200" lvl="5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marL="3200400" lvl="6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marL="3657600" lvl="7" indent="-32004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marL="4114800" lvl="8" indent="-32004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>
            <a:endParaRPr/>
          </a:p>
        </p:txBody>
      </p:sp>
      <p:sp>
        <p:nvSpPr>
          <p:cNvPr id="42" name="Google Shape;42;p23"/>
          <p:cNvSpPr txBox="1">
            <a:spLocks noGrp="1"/>
          </p:cNvSpPr>
          <p:nvPr>
            <p:ph type="dt" idx="10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23"/>
          <p:cNvSpPr txBox="1">
            <a:spLocks noGrp="1"/>
          </p:cNvSpPr>
          <p:nvPr>
            <p:ph type="ftr" idx="11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23"/>
          <p:cNvSpPr txBox="1">
            <a:spLocks noGrp="1"/>
          </p:cNvSpPr>
          <p:nvPr>
            <p:ph type="sldNum" idx="12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007132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4"/>
          <p:cNvSpPr txBox="1"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  <a:defRPr sz="3600" b="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4"/>
          <p:cNvSpPr txBox="1"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B5B5B5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C0C0C0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C0C0C0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C0C0C0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C0C0C0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C0C0C0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C0C0C0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C0C0C0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120"/>
              <a:buNone/>
              <a:defRPr sz="1400">
                <a:solidFill>
                  <a:srgbClr val="C0C0C0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24"/>
          <p:cNvSpPr txBox="1">
            <a:spLocks noGrp="1"/>
          </p:cNvSpPr>
          <p:nvPr>
            <p:ph type="dt" idx="10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24"/>
          <p:cNvSpPr txBox="1">
            <a:spLocks noGrp="1"/>
          </p:cNvSpPr>
          <p:nvPr>
            <p:ph type="ftr" idx="11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24"/>
          <p:cNvSpPr txBox="1">
            <a:spLocks noGrp="1"/>
          </p:cNvSpPr>
          <p:nvPr>
            <p:ph type="sldNum" idx="12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173083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Comparison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25"/>
          <p:cNvSpPr txBox="1"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5"/>
          <p:cNvSpPr txBox="1"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240"/>
              <a:buNone/>
              <a:defRPr sz="2800" b="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54" name="Google Shape;54;p25"/>
          <p:cNvSpPr txBox="1">
            <a:spLocks noGrp="1"/>
          </p:cNvSpPr>
          <p:nvPr>
            <p:ph type="body" idx="2"/>
          </p:nvPr>
        </p:nvSpPr>
        <p:spPr>
          <a:xfrm>
            <a:off x="684211" y="1270529"/>
            <a:ext cx="4937655" cy="3030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▶"/>
              <a:defRPr/>
            </a:lvl1pPr>
            <a:lvl2pPr marL="914400" lvl="1" indent="-32004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2pPr>
            <a:lvl3pPr marL="1371600" lvl="2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3pPr>
            <a:lvl4pPr marL="1828800" lvl="3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4pPr>
            <a:lvl5pPr marL="2286000" lvl="4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5pPr>
            <a:lvl6pPr marL="2743200" lvl="5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marL="3200400" lvl="6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marL="3657600" lvl="7" indent="-32004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marL="4114800" lvl="8" indent="-32004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>
            <a:endParaRPr/>
          </a:p>
        </p:txBody>
      </p:sp>
      <p:sp>
        <p:nvSpPr>
          <p:cNvPr id="55" name="Google Shape;55;p25"/>
          <p:cNvSpPr txBox="1">
            <a:spLocks noGrp="1"/>
          </p:cNvSpPr>
          <p:nvPr>
            <p:ph type="body" idx="3"/>
          </p:nvPr>
        </p:nvSpPr>
        <p:spPr>
          <a:xfrm>
            <a:off x="6079066" y="685800"/>
            <a:ext cx="4665134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240"/>
              <a:buNone/>
              <a:defRPr sz="2800" b="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56" name="Google Shape;56;p25"/>
          <p:cNvSpPr txBox="1">
            <a:spLocks noGrp="1"/>
          </p:cNvSpPr>
          <p:nvPr>
            <p:ph type="body" idx="4"/>
          </p:nvPr>
        </p:nvSpPr>
        <p:spPr>
          <a:xfrm>
            <a:off x="5806545" y="1262062"/>
            <a:ext cx="4929188" cy="3030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▶"/>
              <a:defRPr/>
            </a:lvl1pPr>
            <a:lvl2pPr marL="914400" lvl="1" indent="-32004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2pPr>
            <a:lvl3pPr marL="1371600" lvl="2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3pPr>
            <a:lvl4pPr marL="1828800" lvl="3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4pPr>
            <a:lvl5pPr marL="2286000" lvl="4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5pPr>
            <a:lvl6pPr marL="2743200" lvl="5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marL="3200400" lvl="6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marL="3657600" lvl="7" indent="-32004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marL="4114800" lvl="8" indent="-32004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>
            <a:endParaRPr/>
          </a:p>
        </p:txBody>
      </p:sp>
      <p:sp>
        <p:nvSpPr>
          <p:cNvPr id="57" name="Google Shape;57;p25"/>
          <p:cNvSpPr txBox="1">
            <a:spLocks noGrp="1"/>
          </p:cNvSpPr>
          <p:nvPr>
            <p:ph type="dt" idx="10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25"/>
          <p:cNvSpPr txBox="1">
            <a:spLocks noGrp="1"/>
          </p:cNvSpPr>
          <p:nvPr>
            <p:ph type="ftr" idx="11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25"/>
          <p:cNvSpPr txBox="1">
            <a:spLocks noGrp="1"/>
          </p:cNvSpPr>
          <p:nvPr>
            <p:ph type="sldNum" idx="12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7350778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6"/>
          <p:cNvSpPr txBox="1"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26"/>
          <p:cNvSpPr txBox="1">
            <a:spLocks noGrp="1"/>
          </p:cNvSpPr>
          <p:nvPr>
            <p:ph type="dt" idx="10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6"/>
          <p:cNvSpPr txBox="1">
            <a:spLocks noGrp="1"/>
          </p:cNvSpPr>
          <p:nvPr>
            <p:ph type="ftr" idx="11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26"/>
          <p:cNvSpPr txBox="1">
            <a:spLocks noGrp="1"/>
          </p:cNvSpPr>
          <p:nvPr>
            <p:ph type="sldNum" idx="12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0558740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7"/>
          <p:cNvSpPr txBox="1">
            <a:spLocks noGrp="1"/>
          </p:cNvSpPr>
          <p:nvPr>
            <p:ph type="dt" idx="10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7"/>
          <p:cNvSpPr txBox="1">
            <a:spLocks noGrp="1"/>
          </p:cNvSpPr>
          <p:nvPr>
            <p:ph type="ftr" idx="11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27"/>
          <p:cNvSpPr txBox="1">
            <a:spLocks noGrp="1"/>
          </p:cNvSpPr>
          <p:nvPr>
            <p:ph type="sldNum" idx="12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3890257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 with Caption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9"/>
          <p:cNvSpPr txBox="1"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9"/>
          <p:cNvSpPr>
            <a:spLocks noGrp="1"/>
          </p:cNvSpPr>
          <p:nvPr>
            <p:ph type="pic" idx="2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noFill/>
          <a:ln w="15875" cap="flat" cmpd="sng">
            <a:solidFill>
              <a:schemeClr val="lt1">
                <a:alpha val="40000"/>
              </a:schemeClr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9" name="Google Shape;79;p29"/>
          <p:cNvSpPr txBox="1">
            <a:spLocks noGrp="1"/>
          </p:cNvSpPr>
          <p:nvPr>
            <p:ph type="body" idx="1"/>
          </p:nvPr>
        </p:nvSpPr>
        <p:spPr>
          <a:xfrm>
            <a:off x="4722812" y="2777066"/>
            <a:ext cx="6021388" cy="2048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None/>
              <a:defRPr sz="1800"/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80" name="Google Shape;80;p29"/>
          <p:cNvSpPr txBox="1">
            <a:spLocks noGrp="1"/>
          </p:cNvSpPr>
          <p:nvPr>
            <p:ph type="dt" idx="10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29"/>
          <p:cNvSpPr txBox="1">
            <a:spLocks noGrp="1"/>
          </p:cNvSpPr>
          <p:nvPr>
            <p:ph type="ftr" idx="11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9"/>
          <p:cNvSpPr txBox="1">
            <a:spLocks noGrp="1"/>
          </p:cNvSpPr>
          <p:nvPr>
            <p:ph type="sldNum" idx="12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567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284BE-375F-2A1E-E407-67EFC4AD5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837CE3-870E-E118-22C5-A3238368A5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E93CB0-856C-C20F-22CF-1FB6FE55FC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C25C0-5BEF-4296-BA17-EAF742B59664}" type="datetimeFigureOut">
              <a:rPr lang="en-IE" smtClean="0"/>
              <a:t>10/12/2024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8CB333-BECD-8D11-13C1-6ACF24CFE2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514C56-DE3D-26FB-CAB6-BEB2225616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903ED-4E7F-47A8-B16B-F79015F8140E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56769830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noramic Picture with Caption">
  <p:cSld name="Panoramic Picture with Caption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30"/>
          <p:cNvSpPr txBox="1"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30"/>
          <p:cNvSpPr>
            <a:spLocks noGrp="1"/>
          </p:cNvSpPr>
          <p:nvPr>
            <p:ph type="pic" idx="2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noFill/>
          <a:ln w="15875" cap="flat" cmpd="sng">
            <a:solidFill>
              <a:schemeClr val="lt1">
                <a:alpha val="40000"/>
              </a:schemeClr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30"/>
          <p:cNvSpPr txBox="1">
            <a:spLocks noGrp="1"/>
          </p:cNvSpPr>
          <p:nvPr>
            <p:ph type="body" idx="1"/>
          </p:nvPr>
        </p:nvSpPr>
        <p:spPr>
          <a:xfrm>
            <a:off x="914402" y="3843867"/>
            <a:ext cx="830421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280"/>
              <a:buFont typeface="Century Gothic"/>
              <a:buNone/>
              <a:defRPr sz="1600"/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Font typeface="Century Gothic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0"/>
              <a:buFont typeface="Century Gothic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Font typeface="Century Gothic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Font typeface="Century Gothic"/>
              <a:buNone/>
              <a:defRPr/>
            </a:lvl5pPr>
            <a:lvl6pPr marL="2743200" lvl="5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marL="3200400" lvl="6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marL="3657600" lvl="7" indent="-32004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marL="4114800" lvl="8" indent="-32004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>
            <a:endParaRPr/>
          </a:p>
        </p:txBody>
      </p:sp>
      <p:sp>
        <p:nvSpPr>
          <p:cNvPr id="87" name="Google Shape;87;p30"/>
          <p:cNvSpPr txBox="1">
            <a:spLocks noGrp="1"/>
          </p:cNvSpPr>
          <p:nvPr>
            <p:ph type="dt" idx="10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30"/>
          <p:cNvSpPr txBox="1">
            <a:spLocks noGrp="1"/>
          </p:cNvSpPr>
          <p:nvPr>
            <p:ph type="ftr" idx="11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30"/>
          <p:cNvSpPr txBox="1">
            <a:spLocks noGrp="1"/>
          </p:cNvSpPr>
          <p:nvPr>
            <p:ph type="sldNum" idx="12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6167747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aption">
  <p:cSld name="Title and Caption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31"/>
          <p:cNvSpPr txBox="1"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 sz="3200" b="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31"/>
          <p:cNvSpPr txBox="1"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2000">
                <a:solidFill>
                  <a:srgbClr val="B5B5B5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C0C0C0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C0C0C0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C0C0C0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C0C0C0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C0C0C0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C0C0C0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C0C0C0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120"/>
              <a:buNone/>
              <a:defRPr sz="1400">
                <a:solidFill>
                  <a:srgbClr val="C0C0C0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31"/>
          <p:cNvSpPr txBox="1">
            <a:spLocks noGrp="1"/>
          </p:cNvSpPr>
          <p:nvPr>
            <p:ph type="dt" idx="10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31"/>
          <p:cNvSpPr txBox="1">
            <a:spLocks noGrp="1"/>
          </p:cNvSpPr>
          <p:nvPr>
            <p:ph type="ftr" idx="11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31"/>
          <p:cNvSpPr txBox="1">
            <a:spLocks noGrp="1"/>
          </p:cNvSpPr>
          <p:nvPr>
            <p:ph type="sldNum" idx="12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6126634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with Caption">
  <p:cSld name="Quote with Caption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2"/>
          <p:cNvSpPr txBox="1"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 sz="3200" b="0" cap="none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32"/>
          <p:cNvSpPr txBox="1">
            <a:spLocks noGrp="1"/>
          </p:cNvSpPr>
          <p:nvPr>
            <p:ph type="body" idx="1"/>
          </p:nvPr>
        </p:nvSpPr>
        <p:spPr>
          <a:xfrm>
            <a:off x="1446212" y="3429000"/>
            <a:ext cx="85344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600"/>
              <a:buFont typeface="Century Gothic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Font typeface="Century Gothic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0"/>
              <a:buFont typeface="Century Gothic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Font typeface="Century Gothic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Font typeface="Century Gothic"/>
              <a:buNone/>
              <a:defRPr/>
            </a:lvl5pPr>
            <a:lvl6pPr marL="2743200" lvl="5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marL="3200400" lvl="6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marL="3657600" lvl="7" indent="-32004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marL="4114800" lvl="8" indent="-32004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>
            <a:endParaRPr/>
          </a:p>
        </p:txBody>
      </p:sp>
      <p:sp>
        <p:nvSpPr>
          <p:cNvPr id="99" name="Google Shape;99;p32"/>
          <p:cNvSpPr txBox="1">
            <a:spLocks noGrp="1"/>
          </p:cNvSpPr>
          <p:nvPr>
            <p:ph type="body" idx="2"/>
          </p:nvPr>
        </p:nvSpPr>
        <p:spPr>
          <a:xfrm>
            <a:off x="684213" y="4301067"/>
            <a:ext cx="8534400" cy="16848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2000">
                <a:solidFill>
                  <a:srgbClr val="B5B5B5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C0C0C0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C0C0C0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C0C0C0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C0C0C0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C0C0C0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C0C0C0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C0C0C0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120"/>
              <a:buNone/>
              <a:defRPr sz="1400">
                <a:solidFill>
                  <a:srgbClr val="C0C0C0"/>
                </a:solidFill>
              </a:defRPr>
            </a:lvl9pPr>
          </a:lstStyle>
          <a:p>
            <a:endParaRPr/>
          </a:p>
        </p:txBody>
      </p:sp>
      <p:sp>
        <p:nvSpPr>
          <p:cNvPr id="100" name="Google Shape;100;p32"/>
          <p:cNvSpPr txBox="1">
            <a:spLocks noGrp="1"/>
          </p:cNvSpPr>
          <p:nvPr>
            <p:ph type="dt" idx="10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32"/>
          <p:cNvSpPr txBox="1">
            <a:spLocks noGrp="1"/>
          </p:cNvSpPr>
          <p:nvPr>
            <p:ph type="ftr" idx="11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32"/>
          <p:cNvSpPr txBox="1">
            <a:spLocks noGrp="1"/>
          </p:cNvSpPr>
          <p:nvPr>
            <p:ph type="sldNum" idx="12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  <p:sp>
        <p:nvSpPr>
          <p:cNvPr id="103" name="Google Shape;103;p32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lang="en-IE" sz="8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32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lang="en-IE" sz="8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”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6716708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me Card">
  <p:cSld name="Name Card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33"/>
          <p:cNvSpPr txBox="1"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 sz="3200" b="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33"/>
          <p:cNvSpPr txBox="1"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2000">
                <a:solidFill>
                  <a:srgbClr val="B5B5B5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C0C0C0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C0C0C0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C0C0C0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C0C0C0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C0C0C0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C0C0C0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C0C0C0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120"/>
              <a:buNone/>
              <a:defRPr sz="1400">
                <a:solidFill>
                  <a:srgbClr val="C0C0C0"/>
                </a:solidFill>
              </a:defRPr>
            </a:lvl9pPr>
          </a:lstStyle>
          <a:p>
            <a:endParaRPr/>
          </a:p>
        </p:txBody>
      </p:sp>
      <p:sp>
        <p:nvSpPr>
          <p:cNvPr id="108" name="Google Shape;108;p33"/>
          <p:cNvSpPr txBox="1">
            <a:spLocks noGrp="1"/>
          </p:cNvSpPr>
          <p:nvPr>
            <p:ph type="dt" idx="10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33"/>
          <p:cNvSpPr txBox="1">
            <a:spLocks noGrp="1"/>
          </p:cNvSpPr>
          <p:nvPr>
            <p:ph type="ftr" idx="11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33"/>
          <p:cNvSpPr txBox="1">
            <a:spLocks noGrp="1"/>
          </p:cNvSpPr>
          <p:nvPr>
            <p:ph type="sldNum" idx="12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0423609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Name Card">
  <p:cSld name="Quote Name Card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34"/>
          <p:cNvSpPr txBox="1"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 sz="3200" b="0" cap="none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34"/>
          <p:cNvSpPr txBox="1">
            <a:spLocks noGrp="1"/>
          </p:cNvSpPr>
          <p:nvPr>
            <p:ph type="body" idx="1"/>
          </p:nvPr>
        </p:nvSpPr>
        <p:spPr>
          <a:xfrm>
            <a:off x="684212" y="3928534"/>
            <a:ext cx="8534401" cy="10498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920"/>
              <a:buNone/>
              <a:defRPr sz="2400" b="0" cap="none">
                <a:solidFill>
                  <a:schemeClr val="lt1"/>
                </a:solidFill>
              </a:defRPr>
            </a:lvl1pPr>
            <a:lvl2pPr marL="914400" lvl="1" indent="-32004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2pPr>
            <a:lvl3pPr marL="1371600" lvl="2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3pPr>
            <a:lvl4pPr marL="1828800" lvl="3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4pPr>
            <a:lvl5pPr marL="2286000" lvl="4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5pPr>
            <a:lvl6pPr marL="2743200" lvl="5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marL="3200400" lvl="6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marL="3657600" lvl="7" indent="-32004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marL="4114800" lvl="8" indent="-32004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>
            <a:endParaRPr/>
          </a:p>
        </p:txBody>
      </p:sp>
      <p:sp>
        <p:nvSpPr>
          <p:cNvPr id="114" name="Google Shape;114;p34"/>
          <p:cNvSpPr txBox="1">
            <a:spLocks noGrp="1"/>
          </p:cNvSpPr>
          <p:nvPr>
            <p:ph type="body" idx="2"/>
          </p:nvPr>
        </p:nvSpPr>
        <p:spPr>
          <a:xfrm>
            <a:off x="684211" y="4978400"/>
            <a:ext cx="8534401" cy="10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B5B5B5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C0C0C0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C0C0C0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C0C0C0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C0C0C0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C0C0C0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C0C0C0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C0C0C0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120"/>
              <a:buNone/>
              <a:defRPr sz="1400">
                <a:solidFill>
                  <a:srgbClr val="C0C0C0"/>
                </a:solidFill>
              </a:defRPr>
            </a:lvl9pPr>
          </a:lstStyle>
          <a:p>
            <a:endParaRPr/>
          </a:p>
        </p:txBody>
      </p:sp>
      <p:sp>
        <p:nvSpPr>
          <p:cNvPr id="115" name="Google Shape;115;p34"/>
          <p:cNvSpPr txBox="1">
            <a:spLocks noGrp="1"/>
          </p:cNvSpPr>
          <p:nvPr>
            <p:ph type="dt" idx="10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34"/>
          <p:cNvSpPr txBox="1">
            <a:spLocks noGrp="1"/>
          </p:cNvSpPr>
          <p:nvPr>
            <p:ph type="ftr" idx="11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34"/>
          <p:cNvSpPr txBox="1">
            <a:spLocks noGrp="1"/>
          </p:cNvSpPr>
          <p:nvPr>
            <p:ph type="sldNum" idx="12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  <p:sp>
        <p:nvSpPr>
          <p:cNvPr id="118" name="Google Shape;118;p34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lang="en-IE" sz="8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3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lang="en-IE" sz="8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”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4138833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rue or False">
  <p:cSld name="True or False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35"/>
          <p:cNvSpPr txBox="1"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  <a:defRPr b="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35"/>
          <p:cNvSpPr txBox="1">
            <a:spLocks noGrp="1"/>
          </p:cNvSpPr>
          <p:nvPr>
            <p:ph type="body" idx="1"/>
          </p:nvPr>
        </p:nvSpPr>
        <p:spPr>
          <a:xfrm>
            <a:off x="684212" y="3928534"/>
            <a:ext cx="85344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920"/>
              <a:buNone/>
              <a:defRPr sz="2400" b="0" cap="none">
                <a:solidFill>
                  <a:schemeClr val="lt1"/>
                </a:solidFill>
              </a:defRPr>
            </a:lvl1pPr>
            <a:lvl2pPr marL="914400" lvl="1" indent="-32004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2pPr>
            <a:lvl3pPr marL="1371600" lvl="2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3pPr>
            <a:lvl4pPr marL="1828800" lvl="3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4pPr>
            <a:lvl5pPr marL="2286000" lvl="4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5pPr>
            <a:lvl6pPr marL="2743200" lvl="5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marL="3200400" lvl="6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marL="3657600" lvl="7" indent="-32004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marL="4114800" lvl="8" indent="-32004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>
            <a:endParaRPr/>
          </a:p>
        </p:txBody>
      </p:sp>
      <p:sp>
        <p:nvSpPr>
          <p:cNvPr id="123" name="Google Shape;123;p35"/>
          <p:cNvSpPr txBox="1">
            <a:spLocks noGrp="1"/>
          </p:cNvSpPr>
          <p:nvPr>
            <p:ph type="body" idx="2"/>
          </p:nvPr>
        </p:nvSpPr>
        <p:spPr>
          <a:xfrm>
            <a:off x="684211" y="4766732"/>
            <a:ext cx="8534401" cy="1227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B5B5B5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C0C0C0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C0C0C0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C0C0C0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C0C0C0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C0C0C0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C0C0C0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C0C0C0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120"/>
              <a:buNone/>
              <a:defRPr sz="1400">
                <a:solidFill>
                  <a:srgbClr val="C0C0C0"/>
                </a:solidFill>
              </a:defRPr>
            </a:lvl9pPr>
          </a:lstStyle>
          <a:p>
            <a:endParaRPr/>
          </a:p>
        </p:txBody>
      </p:sp>
      <p:sp>
        <p:nvSpPr>
          <p:cNvPr id="124" name="Google Shape;124;p35"/>
          <p:cNvSpPr txBox="1">
            <a:spLocks noGrp="1"/>
          </p:cNvSpPr>
          <p:nvPr>
            <p:ph type="dt" idx="10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35"/>
          <p:cNvSpPr txBox="1">
            <a:spLocks noGrp="1"/>
          </p:cNvSpPr>
          <p:nvPr>
            <p:ph type="ftr" idx="11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35"/>
          <p:cNvSpPr txBox="1">
            <a:spLocks noGrp="1"/>
          </p:cNvSpPr>
          <p:nvPr>
            <p:ph type="sldNum" idx="12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08520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Title and Vertical Text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36"/>
          <p:cNvSpPr txBox="1"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36"/>
          <p:cNvSpPr txBox="1">
            <a:spLocks noGrp="1"/>
          </p:cNvSpPr>
          <p:nvPr>
            <p:ph type="body" idx="1"/>
          </p:nvPr>
        </p:nvSpPr>
        <p:spPr>
          <a:xfrm rot="5400000">
            <a:off x="3143778" y="-1773767"/>
            <a:ext cx="3615267" cy="85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▶"/>
              <a:defRPr/>
            </a:lvl1pPr>
            <a:lvl2pPr marL="914400" lvl="1" indent="-32004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2pPr>
            <a:lvl3pPr marL="1371600" lvl="2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3pPr>
            <a:lvl4pPr marL="1828800" lvl="3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4pPr>
            <a:lvl5pPr marL="2286000" lvl="4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5pPr>
            <a:lvl6pPr marL="2743200" lvl="5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marL="3200400" lvl="6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marL="3657600" lvl="7" indent="-32004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marL="4114800" lvl="8" indent="-32004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>
            <a:endParaRPr/>
          </a:p>
        </p:txBody>
      </p:sp>
      <p:sp>
        <p:nvSpPr>
          <p:cNvPr id="130" name="Google Shape;130;p36"/>
          <p:cNvSpPr txBox="1">
            <a:spLocks noGrp="1"/>
          </p:cNvSpPr>
          <p:nvPr>
            <p:ph type="dt" idx="10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36"/>
          <p:cNvSpPr txBox="1">
            <a:spLocks noGrp="1"/>
          </p:cNvSpPr>
          <p:nvPr>
            <p:ph type="ftr" idx="11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36"/>
          <p:cNvSpPr txBox="1">
            <a:spLocks noGrp="1"/>
          </p:cNvSpPr>
          <p:nvPr>
            <p:ph type="sldNum" idx="12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9627513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 Title and Text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7"/>
          <p:cNvSpPr txBox="1">
            <a:spLocks noGrp="1"/>
          </p:cNvSpPr>
          <p:nvPr>
            <p:ph type="title"/>
          </p:nvPr>
        </p:nvSpPr>
        <p:spPr>
          <a:xfrm rot="5400000">
            <a:off x="7427912" y="1943100"/>
            <a:ext cx="45720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37"/>
          <p:cNvSpPr txBox="1">
            <a:spLocks noGrp="1"/>
          </p:cNvSpPr>
          <p:nvPr>
            <p:ph type="body" idx="1"/>
          </p:nvPr>
        </p:nvSpPr>
        <p:spPr>
          <a:xfrm rot="5400000">
            <a:off x="1943100" y="-571500"/>
            <a:ext cx="5308600" cy="78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▶"/>
              <a:defRPr/>
            </a:lvl1pPr>
            <a:lvl2pPr marL="914400" lvl="1" indent="-32004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2pPr>
            <a:lvl3pPr marL="1371600" lvl="2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3pPr>
            <a:lvl4pPr marL="1828800" lvl="3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4pPr>
            <a:lvl5pPr marL="2286000" lvl="4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5pPr>
            <a:lvl6pPr marL="2743200" lvl="5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marL="3200400" lvl="6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marL="3657600" lvl="7" indent="-32004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marL="4114800" lvl="8" indent="-32004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>
            <a:endParaRPr/>
          </a:p>
        </p:txBody>
      </p:sp>
      <p:sp>
        <p:nvSpPr>
          <p:cNvPr id="136" name="Google Shape;136;p37"/>
          <p:cNvSpPr txBox="1">
            <a:spLocks noGrp="1"/>
          </p:cNvSpPr>
          <p:nvPr>
            <p:ph type="dt" idx="10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37"/>
          <p:cNvSpPr txBox="1">
            <a:spLocks noGrp="1"/>
          </p:cNvSpPr>
          <p:nvPr>
            <p:ph type="ftr" idx="11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37"/>
          <p:cNvSpPr txBox="1">
            <a:spLocks noGrp="1"/>
          </p:cNvSpPr>
          <p:nvPr>
            <p:ph type="sldNum" idx="12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678086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470F6A-1B8E-57A6-27C1-53AFA28583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E825C6-3022-FEAC-BAB7-BE9A463EFE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ED3276-5248-57F6-8482-65209E1937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C25C0-5BEF-4296-BA17-EAF742B59664}" type="datetimeFigureOut">
              <a:rPr lang="en-IE" smtClean="0"/>
              <a:t>10/12/2024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8A8BC-21C1-6DF4-7483-6BE9C0F6CA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E4C580-4F13-7880-E807-032D1C2816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903ED-4E7F-47A8-B16B-F79015F8140E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2866971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84CD86-0A47-E756-54BC-1A8F21AB13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14A4D6-8F57-2697-53AD-3EA62973390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F8CFDC-0BA6-A353-2EC8-4F2A9503F0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56DC5D-089E-5097-215E-8A38C2C0F8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C25C0-5BEF-4296-BA17-EAF742B59664}" type="datetimeFigureOut">
              <a:rPr lang="en-IE" smtClean="0"/>
              <a:t>10/12/2024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7E258D-53A8-0A36-2CC2-2D1F46F69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F95DD0-8F95-9FEC-6DF1-50E40FE2D5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903ED-4E7F-47A8-B16B-F79015F8140E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9287530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E0F831-B11E-3CBA-44D1-2118E9FA3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762A7D-F55D-6B89-19D1-70E6AC166A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2B6060-23E0-2B11-0354-20780BD25D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C9BC451-1CFF-F41C-B1B9-831C4219D5A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14FC0EA-3BE1-E90A-71CF-8789911294F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D908F11-714D-2EAA-5FDB-69FA79B401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C25C0-5BEF-4296-BA17-EAF742B59664}" type="datetimeFigureOut">
              <a:rPr lang="en-IE" smtClean="0"/>
              <a:t>10/12/2024</a:t>
            </a:fld>
            <a:endParaRPr lang="en-I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024238F-C3E8-EB5C-0F59-DCCDC22726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0952D4-2472-3FF5-FD9D-223BFAA5C9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903ED-4E7F-47A8-B16B-F79015F8140E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685507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52981-4616-3CC8-95DD-532E34D98C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336D2F5-0F73-BD85-E038-0B9125745D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C25C0-5BEF-4296-BA17-EAF742B59664}" type="datetimeFigureOut">
              <a:rPr lang="en-IE" smtClean="0"/>
              <a:t>10/12/2024</a:t>
            </a:fld>
            <a:endParaRPr lang="en-I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E3A6FC8-23B8-3B0E-717A-CE736247A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C04B94-99A6-9014-5555-6C5F6C4FA6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903ED-4E7F-47A8-B16B-F79015F8140E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8381312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577E08E-ACCD-9760-C217-C7DA84C9A4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C25C0-5BEF-4296-BA17-EAF742B59664}" type="datetimeFigureOut">
              <a:rPr lang="en-IE" smtClean="0"/>
              <a:t>10/12/2024</a:t>
            </a:fld>
            <a:endParaRPr lang="en-I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03388A8-1EB3-DE84-4CA0-ACD7A66110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4F57F9-B09A-B245-8E7A-1F492512B2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903ED-4E7F-47A8-B16B-F79015F8140E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7229655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9E2BB7-F817-BF69-FD15-FDF87C99C7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18355F-D838-B793-E0C1-6DE8F8B488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95AFAE-AD79-2190-9977-07211A6DBC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AF8814-353C-68EB-7911-92F8F49C03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C25C0-5BEF-4296-BA17-EAF742B59664}" type="datetimeFigureOut">
              <a:rPr lang="en-IE" smtClean="0"/>
              <a:t>10/12/2024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08CC73-01C3-8728-BBAC-4F9BC047B0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7D4A92-7E77-E243-75B0-5463EE6E42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903ED-4E7F-47A8-B16B-F79015F8140E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8092650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6349B4-C544-91A1-6E53-691D9FC5A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3DCDB02-9A4B-656C-71E0-C9F1E998139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9BC610-D136-7548-2DF5-F137CA6FA3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AB6F37-FDCA-26BC-D407-992F46C8E9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C25C0-5BEF-4296-BA17-EAF742B59664}" type="datetimeFigureOut">
              <a:rPr lang="en-IE" smtClean="0"/>
              <a:t>10/12/2024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8FDF27-2ADA-A4CD-B951-7C4DBD337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80C14D-FB65-AFEC-21DF-5255E81FE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903ED-4E7F-47A8-B16B-F79015F8140E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494368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3237F93-3792-59FD-9ED7-671346B38E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FBA91B-0E99-DC23-29B1-6F196A14FD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B6D8D0-7D5F-CACA-056E-BD48ACE165E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1AC25C0-5BEF-4296-BA17-EAF742B59664}" type="datetimeFigureOut">
              <a:rPr lang="en-IE" smtClean="0"/>
              <a:t>10/12/2024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340F59-39F3-C263-7024-5B7B7D2CA0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4878DB-2C36-746C-4123-BB980470A1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02903ED-4E7F-47A8-B16B-F79015F8140E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817017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FFF"/>
            </a:gs>
            <a:gs pos="88000">
              <a:srgbClr val="FFFFFF"/>
            </a:gs>
            <a:gs pos="100000">
              <a:srgbClr val="D5D5D5"/>
            </a:gs>
          </a:gsLst>
          <a:lin ang="5400000" scaled="0"/>
        </a:gra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0"/>
          <p:cNvGrpSpPr/>
          <p:nvPr/>
        </p:nvGrpSpPr>
        <p:grpSpPr>
          <a:xfrm>
            <a:off x="9206969" y="2963333"/>
            <a:ext cx="2981859" cy="3208867"/>
            <a:chOff x="9206969" y="2963333"/>
            <a:chExt cx="2981859" cy="3208867"/>
          </a:xfrm>
        </p:grpSpPr>
        <p:cxnSp>
          <p:nvCxnSpPr>
            <p:cNvPr id="11" name="Google Shape;11;p20"/>
            <p:cNvCxnSpPr/>
            <p:nvPr/>
          </p:nvCxnSpPr>
          <p:spPr>
            <a:xfrm flipH="1">
              <a:off x="11276012" y="2963333"/>
              <a:ext cx="912814" cy="912812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" name="Google Shape;12;p20"/>
            <p:cNvCxnSpPr/>
            <p:nvPr/>
          </p:nvCxnSpPr>
          <p:spPr>
            <a:xfrm flipH="1">
              <a:off x="9206969" y="3190344"/>
              <a:ext cx="2981857" cy="2981856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3" name="Google Shape;13;p20"/>
            <p:cNvCxnSpPr/>
            <p:nvPr/>
          </p:nvCxnSpPr>
          <p:spPr>
            <a:xfrm flipH="1">
              <a:off x="10292292" y="3285067"/>
              <a:ext cx="1896534" cy="1896533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4" name="Google Shape;14;p20"/>
            <p:cNvCxnSpPr/>
            <p:nvPr/>
          </p:nvCxnSpPr>
          <p:spPr>
            <a:xfrm flipH="1">
              <a:off x="10443103" y="3131080"/>
              <a:ext cx="1745722" cy="1745720"/>
            </a:xfrm>
            <a:prstGeom prst="straightConnector1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5" name="Google Shape;15;p20"/>
            <p:cNvCxnSpPr/>
            <p:nvPr/>
          </p:nvCxnSpPr>
          <p:spPr>
            <a:xfrm flipH="1">
              <a:off x="10918826" y="3683001"/>
              <a:ext cx="1270001" cy="1269999"/>
            </a:xfrm>
            <a:prstGeom prst="straightConnector1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" name="Google Shape;16;p20"/>
          <p:cNvSpPr txBox="1"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  <a:defRPr sz="3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" name="Google Shape;17;p20"/>
          <p:cNvSpPr txBox="1"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3302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▶"/>
              <a:defRPr sz="2000" b="0" i="0" u="none" strike="noStrike" cap="none">
                <a:solidFill>
                  <a:srgbClr val="B5B5B5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2004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40"/>
              <a:buFont typeface="Noto Sans Symbols"/>
              <a:buChar char="▶"/>
              <a:defRPr sz="1800" b="0" i="0" u="none" strike="noStrike" cap="none">
                <a:solidFill>
                  <a:srgbClr val="B5B5B5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0988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80"/>
              <a:buFont typeface="Noto Sans Symbols"/>
              <a:buChar char="▶"/>
              <a:defRPr sz="1600" b="0" i="0" u="none" strike="noStrike" cap="none">
                <a:solidFill>
                  <a:srgbClr val="B5B5B5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9971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B5B5B5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99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B5B5B5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99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B5B5B5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99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B5B5B5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99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B5B5B5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9972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l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B5B5B5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8" name="Google Shape;18;p20"/>
          <p:cNvSpPr txBox="1">
            <a:spLocks noGrp="1"/>
          </p:cNvSpPr>
          <p:nvPr>
            <p:ph type="dt" idx="10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9" name="Google Shape;19;p20"/>
          <p:cNvSpPr txBox="1">
            <a:spLocks noGrp="1"/>
          </p:cNvSpPr>
          <p:nvPr>
            <p:ph type="ftr" idx="11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0" name="Google Shape;20;p20"/>
          <p:cNvSpPr txBox="1">
            <a:spLocks noGrp="1"/>
          </p:cNvSpPr>
          <p:nvPr>
            <p:ph type="sldNum" idx="12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73695801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7.png"/><Relationship Id="rId3" Type="http://schemas.openxmlformats.org/officeDocument/2006/relationships/image" Target="../media/image37.emf"/><Relationship Id="rId7" Type="http://schemas.openxmlformats.org/officeDocument/2006/relationships/image" Target="../media/image41.png"/><Relationship Id="rId12" Type="http://schemas.openxmlformats.org/officeDocument/2006/relationships/image" Target="../media/image4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39.emf"/><Relationship Id="rId15" Type="http://schemas.openxmlformats.org/officeDocument/2006/relationships/image" Target="../media/image49.png"/><Relationship Id="rId10" Type="http://schemas.openxmlformats.org/officeDocument/2006/relationships/image" Target="../media/image44.png"/><Relationship Id="rId4" Type="http://schemas.openxmlformats.org/officeDocument/2006/relationships/image" Target="../media/image38.emf"/><Relationship Id="rId9" Type="http://schemas.openxmlformats.org/officeDocument/2006/relationships/image" Target="../media/image43.png"/><Relationship Id="rId14" Type="http://schemas.openxmlformats.org/officeDocument/2006/relationships/image" Target="../media/image4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52.png"/><Relationship Id="rId3" Type="http://schemas.openxmlformats.org/officeDocument/2006/relationships/image" Target="../media/image51.emf"/><Relationship Id="rId7" Type="http://schemas.openxmlformats.org/officeDocument/2006/relationships/image" Target="../media/image43.png"/><Relationship Id="rId12" Type="http://schemas.openxmlformats.org/officeDocument/2006/relationships/image" Target="../media/image4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5" Type="http://schemas.openxmlformats.org/officeDocument/2006/relationships/image" Target="../media/image41.pn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Relationship Id="rId14" Type="http://schemas.openxmlformats.org/officeDocument/2006/relationships/image" Target="../media/image5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55.emf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12" Type="http://schemas.openxmlformats.org/officeDocument/2006/relationships/image" Target="../media/image54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11" Type="http://schemas.openxmlformats.org/officeDocument/2006/relationships/image" Target="../media/image48.png"/><Relationship Id="rId5" Type="http://schemas.openxmlformats.org/officeDocument/2006/relationships/image" Target="../media/image42.pn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Relationship Id="rId14" Type="http://schemas.openxmlformats.org/officeDocument/2006/relationships/image" Target="../media/image5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8.png"/><Relationship Id="rId3" Type="http://schemas.openxmlformats.org/officeDocument/2006/relationships/image" Target="../media/image57.png"/><Relationship Id="rId7" Type="http://schemas.openxmlformats.org/officeDocument/2006/relationships/image" Target="../media/image42.png"/><Relationship Id="rId12" Type="http://schemas.openxmlformats.org/officeDocument/2006/relationships/image" Target="../media/image4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5" Type="http://schemas.openxmlformats.org/officeDocument/2006/relationships/image" Target="../media/image40.png"/><Relationship Id="rId15" Type="http://schemas.openxmlformats.org/officeDocument/2006/relationships/image" Target="../media/image60.png"/><Relationship Id="rId10" Type="http://schemas.openxmlformats.org/officeDocument/2006/relationships/image" Target="../media/image45.png"/><Relationship Id="rId4" Type="http://schemas.openxmlformats.org/officeDocument/2006/relationships/image" Target="../media/image58.emf"/><Relationship Id="rId9" Type="http://schemas.openxmlformats.org/officeDocument/2006/relationships/image" Target="../media/image44.png"/><Relationship Id="rId14" Type="http://schemas.openxmlformats.org/officeDocument/2006/relationships/image" Target="../media/image59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.xml"/><Relationship Id="rId11" Type="http://schemas.openxmlformats.org/officeDocument/2006/relationships/image" Target="../media/image7.png"/><Relationship Id="rId5" Type="http://schemas.openxmlformats.org/officeDocument/2006/relationships/image" Target="../media/image4.png"/><Relationship Id="rId10" Type="http://schemas.openxmlformats.org/officeDocument/2006/relationships/customXml" Target="../ink/ink3.xml"/><Relationship Id="rId4" Type="http://schemas.openxmlformats.org/officeDocument/2006/relationships/image" Target="../media/image3.png"/><Relationship Id="rId9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5.xml"/><Relationship Id="rId5" Type="http://schemas.openxmlformats.org/officeDocument/2006/relationships/image" Target="../media/image12.png"/><Relationship Id="rId4" Type="http://schemas.openxmlformats.org/officeDocument/2006/relationships/customXml" Target="../ink/ink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customXml" Target="../ink/ink7.xml"/><Relationship Id="rId13" Type="http://schemas.openxmlformats.org/officeDocument/2006/relationships/image" Target="../media/image28.png"/><Relationship Id="rId18" Type="http://schemas.openxmlformats.org/officeDocument/2006/relationships/customXml" Target="../ink/ink12.xml"/><Relationship Id="rId3" Type="http://schemas.openxmlformats.org/officeDocument/2006/relationships/image" Target="../media/image22.png"/><Relationship Id="rId21" Type="http://schemas.openxmlformats.org/officeDocument/2006/relationships/image" Target="../media/image32.png"/><Relationship Id="rId7" Type="http://schemas.openxmlformats.org/officeDocument/2006/relationships/image" Target="../media/image25.png"/><Relationship Id="rId12" Type="http://schemas.openxmlformats.org/officeDocument/2006/relationships/customXml" Target="../ink/ink9.xml"/><Relationship Id="rId17" Type="http://schemas.openxmlformats.org/officeDocument/2006/relationships/image" Target="../media/image30.png"/><Relationship Id="rId2" Type="http://schemas.openxmlformats.org/officeDocument/2006/relationships/image" Target="../media/image21.png"/><Relationship Id="rId16" Type="http://schemas.openxmlformats.org/officeDocument/2006/relationships/customXml" Target="../ink/ink11.xml"/><Relationship Id="rId20" Type="http://schemas.openxmlformats.org/officeDocument/2006/relationships/customXml" Target="../ink/ink13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6.xml"/><Relationship Id="rId11" Type="http://schemas.openxmlformats.org/officeDocument/2006/relationships/image" Target="../media/image27.png"/><Relationship Id="rId5" Type="http://schemas.openxmlformats.org/officeDocument/2006/relationships/image" Target="../media/image24.png"/><Relationship Id="rId15" Type="http://schemas.openxmlformats.org/officeDocument/2006/relationships/image" Target="../media/image29.png"/><Relationship Id="rId10" Type="http://schemas.openxmlformats.org/officeDocument/2006/relationships/customXml" Target="../ink/ink8.xml"/><Relationship Id="rId19" Type="http://schemas.openxmlformats.org/officeDocument/2006/relationships/image" Target="../media/image31.png"/><Relationship Id="rId4" Type="http://schemas.openxmlformats.org/officeDocument/2006/relationships/image" Target="../media/image23.png"/><Relationship Id="rId9" Type="http://schemas.openxmlformats.org/officeDocument/2006/relationships/image" Target="../media/image26.png"/><Relationship Id="rId14" Type="http://schemas.openxmlformats.org/officeDocument/2006/relationships/customXml" Target="../ink/ink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44EFDF-2D81-7717-D989-36C395A395D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E" dirty="0"/>
              <a:t>Lab meeting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D6B7DA-5857-DE0E-B2B1-C4106D0DC22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E" dirty="0"/>
              <a:t>12/11/2024</a:t>
            </a:r>
          </a:p>
        </p:txBody>
      </p:sp>
    </p:spTree>
    <p:extLst>
      <p:ext uri="{BB962C8B-B14F-4D97-AF65-F5344CB8AC3E}">
        <p14:creationId xmlns:p14="http://schemas.microsoft.com/office/powerpoint/2010/main" val="8387456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45129F-33C3-16D3-6955-070BB9CF22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010900" cy="1325563"/>
          </a:xfrm>
        </p:spPr>
        <p:txBody>
          <a:bodyPr/>
          <a:lstStyle/>
          <a:p>
            <a:r>
              <a:rPr lang="en-US" altLang="zh-CN" dirty="0"/>
              <a:t>BCP higher starting acc because high attention (they know BCP will be harder at start)</a:t>
            </a:r>
            <a:endParaRPr lang="zh-CN" altLang="en-US" dirty="0"/>
          </a:p>
        </p:txBody>
      </p:sp>
      <p:pic>
        <p:nvPicPr>
          <p:cNvPr id="4" name="Picture 10">
            <a:extLst>
              <a:ext uri="{FF2B5EF4-FFF2-40B4-BE49-F238E27FC236}">
                <a16:creationId xmlns:a16="http://schemas.microsoft.com/office/drawing/2014/main" id="{AB0EB0D9-4E47-F793-6A34-964577029D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87771" y="2050406"/>
            <a:ext cx="4816257" cy="386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3178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9F566E-6F13-91E0-D532-BCEED5E1B4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950" y="264110"/>
            <a:ext cx="10515600" cy="1325563"/>
          </a:xfrm>
        </p:spPr>
        <p:txBody>
          <a:bodyPr/>
          <a:lstStyle/>
          <a:p>
            <a:r>
              <a:rPr lang="en-IE" dirty="0"/>
              <a:t>SSVEP hypo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DEA7CD-D4C2-4953-C657-B14DE7DA5B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73109" y="145017"/>
            <a:ext cx="8185150" cy="1601979"/>
          </a:xfrm>
        </p:spPr>
        <p:txBody>
          <a:bodyPr>
            <a:normAutofit fontScale="85000" lnSpcReduction="20000"/>
          </a:bodyPr>
          <a:lstStyle/>
          <a:p>
            <a:r>
              <a:rPr lang="en-US" sz="1800" dirty="0"/>
              <a:t>? 18.75 and 21.25 why</a:t>
            </a:r>
          </a:p>
          <a:p>
            <a:r>
              <a:rPr lang="en-US" sz="1800" dirty="0"/>
              <a:t>Increase stage1 (H/L diff) – increase stage 2 (attention diff) – stable/decision stage (feed back/ Com)- decrease stage</a:t>
            </a:r>
            <a:r>
              <a:rPr lang="en-US" altLang="zh-CN" sz="1800" dirty="0"/>
              <a:t> (H/L diff) </a:t>
            </a:r>
            <a:endParaRPr lang="en-US" sz="1800" dirty="0"/>
          </a:p>
          <a:p>
            <a:r>
              <a:rPr lang="en-US" sz="1800" dirty="0"/>
              <a:t>For error choose (dash), amplitude will decrease very fast</a:t>
            </a:r>
          </a:p>
          <a:p>
            <a:r>
              <a:rPr lang="en-US" sz="1800" b="1" dirty="0"/>
              <a:t>Increased Attention:</a:t>
            </a:r>
            <a:r>
              <a:rPr lang="en-US" sz="1800" dirty="0"/>
              <a:t> Focus higher on difficult tasks (</a:t>
            </a:r>
            <a:r>
              <a:rPr lang="en-US" sz="1800" b="1" dirty="0"/>
              <a:t>BCP</a:t>
            </a:r>
            <a:r>
              <a:rPr lang="en-US" sz="1800" dirty="0"/>
              <a:t> high initially because of prior).</a:t>
            </a:r>
          </a:p>
          <a:p>
            <a:r>
              <a:rPr lang="en-US" sz="1800" dirty="0"/>
              <a:t>FDI vs. BCP: Differences </a:t>
            </a:r>
            <a:r>
              <a:rPr lang="en-US" sz="1800" b="1" dirty="0"/>
              <a:t>more pronounced in H tasks</a:t>
            </a:r>
            <a:r>
              <a:rPr lang="en-US" sz="1800" dirty="0"/>
              <a:t>.</a:t>
            </a:r>
            <a:endParaRPr lang="en-IE" sz="1800" dirty="0"/>
          </a:p>
          <a:p>
            <a:pPr marL="0" indent="0">
              <a:buNone/>
            </a:pPr>
            <a:endParaRPr lang="en-IE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EEC0C45B-C08F-68EA-A8C8-7F731D3FB5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0703" y="4146411"/>
            <a:ext cx="4206490" cy="213776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7B8817D-061C-11A5-D847-C8AD9777D2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426" y="1845870"/>
            <a:ext cx="7766874" cy="4692755"/>
          </a:xfrm>
          <a:prstGeom prst="rect">
            <a:avLst/>
          </a:prstGeom>
        </p:spPr>
      </p:pic>
      <p:pic>
        <p:nvPicPr>
          <p:cNvPr id="7" name="Picture 1">
            <a:extLst>
              <a:ext uri="{FF2B5EF4-FFF2-40B4-BE49-F238E27FC236}">
                <a16:creationId xmlns:a16="http://schemas.microsoft.com/office/drawing/2014/main" id="{48B43C23-5910-4D65-0F87-4199B457D7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5897" y="2051915"/>
            <a:ext cx="4416103" cy="1840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3824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12F990-0385-C908-EC6A-43360BDD0C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CPP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F3874D-115F-CB1C-C23F-25F8E34970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17750" y="218716"/>
            <a:ext cx="10515600" cy="4351338"/>
          </a:xfrm>
        </p:spPr>
        <p:txBody>
          <a:bodyPr/>
          <a:lstStyle/>
          <a:p>
            <a:r>
              <a:rPr lang="en-IE" dirty="0"/>
              <a:t>Amplitude: BCP larger (no feedback to impress accuracy)</a:t>
            </a:r>
          </a:p>
          <a:p>
            <a:r>
              <a:rPr lang="en-IE" dirty="0"/>
              <a:t>Slope: same / FDI slightly higher (more connection); shows diff only in motor period)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49EAD6FA-3C7E-2A32-F3EF-C43873F64B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5618" y="5317319"/>
            <a:ext cx="3796382" cy="827526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780A26D4-D11C-D8E5-C190-B466192BFC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81547"/>
            <a:ext cx="815122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7333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>
          <a:extLst>
            <a:ext uri="{FF2B5EF4-FFF2-40B4-BE49-F238E27FC236}">
              <a16:creationId xmlns:a16="http://schemas.microsoft.com/office/drawing/2014/main" id="{E65E3D76-01B4-7419-491B-544EF0611D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271F934-55AA-C748-E506-226DC490EF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0378" y="1334894"/>
            <a:ext cx="5334000" cy="40005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C01C3A7-0878-EA0B-D49E-CF31C9816A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3465" y="225555"/>
            <a:ext cx="4378157" cy="328361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D36D04F-48D4-7910-9C77-6082EF0A90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3922" y="3574382"/>
            <a:ext cx="4378157" cy="3283618"/>
          </a:xfrm>
          <a:prstGeom prst="rect">
            <a:avLst/>
          </a:prstGeom>
        </p:spPr>
      </p:pic>
      <p:sp>
        <p:nvSpPr>
          <p:cNvPr id="430" name="Google Shape;430;p13">
            <a:extLst>
              <a:ext uri="{FF2B5EF4-FFF2-40B4-BE49-F238E27FC236}">
                <a16:creationId xmlns:a16="http://schemas.microsoft.com/office/drawing/2014/main" id="{C7E86A4E-D8B4-1670-D92B-E6EF91AD0C22}"/>
              </a:ext>
            </a:extLst>
          </p:cNvPr>
          <p:cNvSpPr/>
          <p:nvPr/>
        </p:nvSpPr>
        <p:spPr>
          <a:xfrm rot="10800000">
            <a:off x="-13116" y="-7376527"/>
            <a:ext cx="1285397" cy="22596471"/>
          </a:xfrm>
          <a:custGeom>
            <a:avLst/>
            <a:gdLst/>
            <a:ahLst/>
            <a:cxnLst/>
            <a:rect l="l" t="t" r="r" b="b"/>
            <a:pathLst>
              <a:path w="1285397" h="22596471" extrusionOk="0">
                <a:moveTo>
                  <a:pt x="51" y="22596471"/>
                </a:moveTo>
                <a:lnTo>
                  <a:pt x="51" y="12088715"/>
                </a:lnTo>
                <a:cubicBezTo>
                  <a:pt x="2007" y="11713644"/>
                  <a:pt x="557590" y="11768557"/>
                  <a:pt x="555647" y="11295514"/>
                </a:cubicBezTo>
                <a:cubicBezTo>
                  <a:pt x="553704" y="10822471"/>
                  <a:pt x="-6161" y="10880108"/>
                  <a:pt x="51" y="10507757"/>
                </a:cubicBezTo>
                <a:lnTo>
                  <a:pt x="51" y="0"/>
                </a:lnTo>
                <a:lnTo>
                  <a:pt x="1285397" y="0"/>
                </a:lnTo>
                <a:lnTo>
                  <a:pt x="1285397" y="22596471"/>
                </a:lnTo>
                <a:lnTo>
                  <a:pt x="51" y="22596471"/>
                </a:lnTo>
                <a:close/>
              </a:path>
            </a:pathLst>
          </a:custGeom>
          <a:solidFill>
            <a:srgbClr val="2F559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31" name="Google Shape;431;p13">
            <a:extLst>
              <a:ext uri="{FF2B5EF4-FFF2-40B4-BE49-F238E27FC236}">
                <a16:creationId xmlns:a16="http://schemas.microsoft.com/office/drawing/2014/main" id="{74D42128-800C-4F65-C23C-DCE5F4B14D40}"/>
              </a:ext>
            </a:extLst>
          </p:cNvPr>
          <p:cNvSpPr/>
          <p:nvPr/>
        </p:nvSpPr>
        <p:spPr>
          <a:xfrm>
            <a:off x="863340" y="3507708"/>
            <a:ext cx="828000" cy="828000"/>
          </a:xfrm>
          <a:prstGeom prst="ellipse">
            <a:avLst/>
          </a:prstGeom>
          <a:solidFill>
            <a:srgbClr val="B2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32" name="Google Shape;432;p13" descr="Hamburger Menu Icon with solid fill">
            <a:extLst>
              <a:ext uri="{FF2B5EF4-FFF2-40B4-BE49-F238E27FC236}">
                <a16:creationId xmlns:a16="http://schemas.microsoft.com/office/drawing/2014/main" id="{CB325239-DCE8-F2B1-781E-DC96D5DA56CB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55290" y="6111059"/>
            <a:ext cx="644604" cy="644604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Google Shape;433;p13" descr="Group brainstorm with solid fill">
            <a:extLst>
              <a:ext uri="{FF2B5EF4-FFF2-40B4-BE49-F238E27FC236}">
                <a16:creationId xmlns:a16="http://schemas.microsoft.com/office/drawing/2014/main" id="{F2307A39-F846-1BDF-6DD1-C3E47EF23A6D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15584" y="77075"/>
            <a:ext cx="828000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Google Shape;434;p13" descr="Open book outline">
            <a:extLst>
              <a:ext uri="{FF2B5EF4-FFF2-40B4-BE49-F238E27FC236}">
                <a16:creationId xmlns:a16="http://schemas.microsoft.com/office/drawing/2014/main" id="{C2FDEFBE-3E09-80CF-F606-FDEFAEF7023E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58922" y="1021606"/>
            <a:ext cx="741323" cy="741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p13" descr="Bullseye with solid fill">
            <a:extLst>
              <a:ext uri="{FF2B5EF4-FFF2-40B4-BE49-F238E27FC236}">
                <a16:creationId xmlns:a16="http://schemas.microsoft.com/office/drawing/2014/main" id="{36C5D0A3-8A44-5E44-BA3A-8439024C62A1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258922" y="1832732"/>
            <a:ext cx="747513" cy="747513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Google Shape;436;p13" descr="Lights On with solid fill">
            <a:extLst>
              <a:ext uri="{FF2B5EF4-FFF2-40B4-BE49-F238E27FC236}">
                <a16:creationId xmlns:a16="http://schemas.microsoft.com/office/drawing/2014/main" id="{21A93BC7-3A4F-5863-88DC-2D03C164F47D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247756" y="2690392"/>
            <a:ext cx="725352" cy="725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" name="Google Shape;437;p13" descr="Contract with solid fill">
            <a:extLst>
              <a:ext uri="{FF2B5EF4-FFF2-40B4-BE49-F238E27FC236}">
                <a16:creationId xmlns:a16="http://schemas.microsoft.com/office/drawing/2014/main" id="{483E6930-E8D4-B621-B312-1A72B5119ED3}"/>
              </a:ext>
            </a:extLst>
          </p:cNvPr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931862" y="3585387"/>
            <a:ext cx="690957" cy="690957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p13" descr="Court with solid fill">
            <a:extLst>
              <a:ext uri="{FF2B5EF4-FFF2-40B4-BE49-F238E27FC236}">
                <a16:creationId xmlns:a16="http://schemas.microsoft.com/office/drawing/2014/main" id="{4D08F396-5B4C-68B1-89BC-BBCD5979A599}"/>
              </a:ext>
            </a:extLst>
          </p:cNvPr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226532" y="4392877"/>
            <a:ext cx="731611" cy="731611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p13" descr="Presentation with bar chart with solid fill">
            <a:extLst>
              <a:ext uri="{FF2B5EF4-FFF2-40B4-BE49-F238E27FC236}">
                <a16:creationId xmlns:a16="http://schemas.microsoft.com/office/drawing/2014/main" id="{F942517E-23F3-5D73-5F0C-D9E38C7F3FE8}"/>
              </a:ext>
            </a:extLst>
          </p:cNvPr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233677" y="5241019"/>
            <a:ext cx="753509" cy="7535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F96A149-356D-7B68-BF77-A4B86E52C88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660925" y="0"/>
            <a:ext cx="1531075" cy="2832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7CB0E38-B974-892A-006D-BD911301626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691340" y="141602"/>
            <a:ext cx="4648322" cy="827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2975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6DB46-9A85-6397-1CDD-77ABBE56A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MB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64D2BDB3-3A01-2A2D-6190-D3571BF181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51783" y="1774825"/>
            <a:ext cx="7911134" cy="4351338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C6C3D1F-D4B8-CC68-2C15-9ECE413E1114}"/>
              </a:ext>
            </a:extLst>
          </p:cNvPr>
          <p:cNvSpPr txBox="1">
            <a:spLocks/>
          </p:cNvSpPr>
          <p:nvPr/>
        </p:nvSpPr>
        <p:spPr>
          <a:xfrm>
            <a:off x="2317750" y="21871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E" dirty="0"/>
              <a:t>FDI have different MB pattern</a:t>
            </a:r>
          </a:p>
          <a:p>
            <a:r>
              <a:rPr lang="en-IE" dirty="0"/>
              <a:t>BCP have same MB pattern</a:t>
            </a:r>
          </a:p>
          <a:p>
            <a:r>
              <a:rPr lang="en-IE" dirty="0"/>
              <a:t>Left/ right prior </a:t>
            </a:r>
            <a:r>
              <a:rPr lang="en-IE" dirty="0" err="1"/>
              <a:t>baise</a:t>
            </a:r>
            <a:r>
              <a:rPr lang="en-IE" dirty="0"/>
              <a:t>? (guess left and correct becomes fast)</a:t>
            </a:r>
          </a:p>
        </p:txBody>
      </p:sp>
    </p:spTree>
    <p:extLst>
      <p:ext uri="{BB962C8B-B14F-4D97-AF65-F5344CB8AC3E}">
        <p14:creationId xmlns:p14="http://schemas.microsoft.com/office/powerpoint/2010/main" val="33142711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29">
          <a:extLst>
            <a:ext uri="{FF2B5EF4-FFF2-40B4-BE49-F238E27FC236}">
              <a16:creationId xmlns:a16="http://schemas.microsoft.com/office/drawing/2014/main" id="{3F3AC6D7-70F2-0408-C177-B11415AA32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DDD6B0F-D80F-C0AC-E28F-8529A99490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630" y="1643190"/>
            <a:ext cx="8261047" cy="4351338"/>
          </a:xfrm>
          <a:prstGeom prst="rect">
            <a:avLst/>
          </a:prstGeom>
          <a:noFill/>
          <a:ln>
            <a:noFill/>
          </a:ln>
        </p:spPr>
      </p:pic>
      <p:sp>
        <p:nvSpPr>
          <p:cNvPr id="430" name="Google Shape;430;p13">
            <a:extLst>
              <a:ext uri="{FF2B5EF4-FFF2-40B4-BE49-F238E27FC236}">
                <a16:creationId xmlns:a16="http://schemas.microsoft.com/office/drawing/2014/main" id="{C6DBC22F-1364-A5CA-A825-91FE0A4BAFB4}"/>
              </a:ext>
            </a:extLst>
          </p:cNvPr>
          <p:cNvSpPr/>
          <p:nvPr/>
        </p:nvSpPr>
        <p:spPr>
          <a:xfrm rot="10800000">
            <a:off x="-13116" y="-7376527"/>
            <a:ext cx="1285397" cy="22596471"/>
          </a:xfrm>
          <a:custGeom>
            <a:avLst/>
            <a:gdLst/>
            <a:ahLst/>
            <a:cxnLst/>
            <a:rect l="l" t="t" r="r" b="b"/>
            <a:pathLst>
              <a:path w="1285397" h="22596471" extrusionOk="0">
                <a:moveTo>
                  <a:pt x="51" y="22596471"/>
                </a:moveTo>
                <a:lnTo>
                  <a:pt x="51" y="12088715"/>
                </a:lnTo>
                <a:cubicBezTo>
                  <a:pt x="2007" y="11713644"/>
                  <a:pt x="557590" y="11768557"/>
                  <a:pt x="555647" y="11295514"/>
                </a:cubicBezTo>
                <a:cubicBezTo>
                  <a:pt x="553704" y="10822471"/>
                  <a:pt x="-6161" y="10880108"/>
                  <a:pt x="51" y="10507757"/>
                </a:cubicBezTo>
                <a:lnTo>
                  <a:pt x="51" y="0"/>
                </a:lnTo>
                <a:lnTo>
                  <a:pt x="1285397" y="0"/>
                </a:lnTo>
                <a:lnTo>
                  <a:pt x="1285397" y="22596471"/>
                </a:lnTo>
                <a:lnTo>
                  <a:pt x="51" y="22596471"/>
                </a:lnTo>
                <a:close/>
              </a:path>
            </a:pathLst>
          </a:custGeom>
          <a:solidFill>
            <a:srgbClr val="2F559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31" name="Google Shape;431;p13">
            <a:extLst>
              <a:ext uri="{FF2B5EF4-FFF2-40B4-BE49-F238E27FC236}">
                <a16:creationId xmlns:a16="http://schemas.microsoft.com/office/drawing/2014/main" id="{A10D1049-B1FA-5494-83F4-0C585E3B1F66}"/>
              </a:ext>
            </a:extLst>
          </p:cNvPr>
          <p:cNvSpPr/>
          <p:nvPr/>
        </p:nvSpPr>
        <p:spPr>
          <a:xfrm>
            <a:off x="863340" y="3507708"/>
            <a:ext cx="828000" cy="828000"/>
          </a:xfrm>
          <a:prstGeom prst="ellipse">
            <a:avLst/>
          </a:prstGeom>
          <a:solidFill>
            <a:srgbClr val="B2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32" name="Google Shape;432;p13" descr="Hamburger Menu Icon with solid fill">
            <a:extLst>
              <a:ext uri="{FF2B5EF4-FFF2-40B4-BE49-F238E27FC236}">
                <a16:creationId xmlns:a16="http://schemas.microsoft.com/office/drawing/2014/main" id="{412ECB27-27AB-DD41-1AFE-67FA060AFDA6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55290" y="6111059"/>
            <a:ext cx="644604" cy="644604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Google Shape;433;p13" descr="Group brainstorm with solid fill">
            <a:extLst>
              <a:ext uri="{FF2B5EF4-FFF2-40B4-BE49-F238E27FC236}">
                <a16:creationId xmlns:a16="http://schemas.microsoft.com/office/drawing/2014/main" id="{4DB91F6E-845E-00DF-A3D0-CE488A241FA7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15584" y="77075"/>
            <a:ext cx="828000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Google Shape;434;p13" descr="Open book outline">
            <a:extLst>
              <a:ext uri="{FF2B5EF4-FFF2-40B4-BE49-F238E27FC236}">
                <a16:creationId xmlns:a16="http://schemas.microsoft.com/office/drawing/2014/main" id="{19F65938-9F3E-55F2-27F1-469ECBC8230B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58922" y="1021606"/>
            <a:ext cx="741323" cy="741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p13" descr="Bullseye with solid fill">
            <a:extLst>
              <a:ext uri="{FF2B5EF4-FFF2-40B4-BE49-F238E27FC236}">
                <a16:creationId xmlns:a16="http://schemas.microsoft.com/office/drawing/2014/main" id="{45F9AEEE-50DE-CE38-22CC-46DA3F5D298F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58922" y="1832732"/>
            <a:ext cx="747513" cy="747513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Google Shape;436;p13" descr="Lights On with solid fill">
            <a:extLst>
              <a:ext uri="{FF2B5EF4-FFF2-40B4-BE49-F238E27FC236}">
                <a16:creationId xmlns:a16="http://schemas.microsoft.com/office/drawing/2014/main" id="{BEF46D18-495C-6346-50F2-B062092C8028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47756" y="2690392"/>
            <a:ext cx="725352" cy="725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" name="Google Shape;437;p13" descr="Contract with solid fill">
            <a:extLst>
              <a:ext uri="{FF2B5EF4-FFF2-40B4-BE49-F238E27FC236}">
                <a16:creationId xmlns:a16="http://schemas.microsoft.com/office/drawing/2014/main" id="{9FF6EBEF-76D9-8089-7174-6C9EFCC764BA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931862" y="3585387"/>
            <a:ext cx="690957" cy="690957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p13" descr="Court with solid fill">
            <a:extLst>
              <a:ext uri="{FF2B5EF4-FFF2-40B4-BE49-F238E27FC236}">
                <a16:creationId xmlns:a16="http://schemas.microsoft.com/office/drawing/2014/main" id="{C2073C34-C635-1DF9-0838-155362716B77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226532" y="4392877"/>
            <a:ext cx="731611" cy="731611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p13" descr="Presentation with bar chart with solid fill">
            <a:extLst>
              <a:ext uri="{FF2B5EF4-FFF2-40B4-BE49-F238E27FC236}">
                <a16:creationId xmlns:a16="http://schemas.microsoft.com/office/drawing/2014/main" id="{2158F0DB-98D7-D167-0247-2278E21153FA}"/>
              </a:ext>
            </a:extLst>
          </p:cNvPr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233677" y="5241019"/>
            <a:ext cx="753509" cy="7535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6CD8BDD-6728-6CE3-6BAF-7245B7EDFD0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660925" y="0"/>
            <a:ext cx="1531075" cy="28320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EDD24A7-D88A-95AE-7576-F590A6B2E0E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93202" y="491075"/>
            <a:ext cx="4534019" cy="8273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D3F32C5-D299-186D-6B2B-273733FCB57A}"/>
              </a:ext>
            </a:extLst>
          </p:cNvPr>
          <p:cNvPicPr>
            <a:picLocks noChangeAspect="1"/>
          </p:cNvPicPr>
          <p:nvPr/>
        </p:nvPicPr>
        <p:blipFill>
          <a:blip r:embed="rId14"/>
          <a:srcRect r="14042"/>
          <a:stretch/>
        </p:blipFill>
        <p:spPr>
          <a:xfrm>
            <a:off x="8552074" y="1888687"/>
            <a:ext cx="3567516" cy="3112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7166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29">
          <a:extLst>
            <a:ext uri="{FF2B5EF4-FFF2-40B4-BE49-F238E27FC236}">
              <a16:creationId xmlns:a16="http://schemas.microsoft.com/office/drawing/2014/main" id="{B6304D6B-54D0-4BEC-676E-CA33B99134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13">
            <a:extLst>
              <a:ext uri="{FF2B5EF4-FFF2-40B4-BE49-F238E27FC236}">
                <a16:creationId xmlns:a16="http://schemas.microsoft.com/office/drawing/2014/main" id="{FC9F68CC-4774-5B1B-F18E-9445CD38E58F}"/>
              </a:ext>
            </a:extLst>
          </p:cNvPr>
          <p:cNvSpPr/>
          <p:nvPr/>
        </p:nvSpPr>
        <p:spPr>
          <a:xfrm rot="10800000">
            <a:off x="-13116" y="-7376527"/>
            <a:ext cx="1285397" cy="22596471"/>
          </a:xfrm>
          <a:custGeom>
            <a:avLst/>
            <a:gdLst/>
            <a:ahLst/>
            <a:cxnLst/>
            <a:rect l="l" t="t" r="r" b="b"/>
            <a:pathLst>
              <a:path w="1285397" h="22596471" extrusionOk="0">
                <a:moveTo>
                  <a:pt x="51" y="22596471"/>
                </a:moveTo>
                <a:lnTo>
                  <a:pt x="51" y="12088715"/>
                </a:lnTo>
                <a:cubicBezTo>
                  <a:pt x="2007" y="11713644"/>
                  <a:pt x="557590" y="11768557"/>
                  <a:pt x="555647" y="11295514"/>
                </a:cubicBezTo>
                <a:cubicBezTo>
                  <a:pt x="553704" y="10822471"/>
                  <a:pt x="-6161" y="10880108"/>
                  <a:pt x="51" y="10507757"/>
                </a:cubicBezTo>
                <a:lnTo>
                  <a:pt x="51" y="0"/>
                </a:lnTo>
                <a:lnTo>
                  <a:pt x="1285397" y="0"/>
                </a:lnTo>
                <a:lnTo>
                  <a:pt x="1285397" y="22596471"/>
                </a:lnTo>
                <a:lnTo>
                  <a:pt x="51" y="22596471"/>
                </a:lnTo>
                <a:close/>
              </a:path>
            </a:pathLst>
          </a:custGeom>
          <a:solidFill>
            <a:srgbClr val="2F559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31" name="Google Shape;431;p13">
            <a:extLst>
              <a:ext uri="{FF2B5EF4-FFF2-40B4-BE49-F238E27FC236}">
                <a16:creationId xmlns:a16="http://schemas.microsoft.com/office/drawing/2014/main" id="{D7997D1A-57A5-AEF4-7186-DBA92246D457}"/>
              </a:ext>
            </a:extLst>
          </p:cNvPr>
          <p:cNvSpPr/>
          <p:nvPr/>
        </p:nvSpPr>
        <p:spPr>
          <a:xfrm>
            <a:off x="863340" y="3507708"/>
            <a:ext cx="828000" cy="828000"/>
          </a:xfrm>
          <a:prstGeom prst="ellipse">
            <a:avLst/>
          </a:prstGeom>
          <a:solidFill>
            <a:srgbClr val="B2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32" name="Google Shape;432;p13" descr="Hamburger Menu Icon with solid fill">
            <a:extLst>
              <a:ext uri="{FF2B5EF4-FFF2-40B4-BE49-F238E27FC236}">
                <a16:creationId xmlns:a16="http://schemas.microsoft.com/office/drawing/2014/main" id="{237D2C09-37DA-5874-0E00-DFF7D3F53C9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5290" y="6111059"/>
            <a:ext cx="644604" cy="644604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Google Shape;433;p13" descr="Group brainstorm with solid fill">
            <a:extLst>
              <a:ext uri="{FF2B5EF4-FFF2-40B4-BE49-F238E27FC236}">
                <a16:creationId xmlns:a16="http://schemas.microsoft.com/office/drawing/2014/main" id="{9C667E9C-DD47-6949-95E6-9E1908EF2E2C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15584" y="77075"/>
            <a:ext cx="828000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Google Shape;434;p13" descr="Open book outline">
            <a:extLst>
              <a:ext uri="{FF2B5EF4-FFF2-40B4-BE49-F238E27FC236}">
                <a16:creationId xmlns:a16="http://schemas.microsoft.com/office/drawing/2014/main" id="{2209395C-E90B-9147-D41E-C5658846672F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8922" y="1021606"/>
            <a:ext cx="741323" cy="741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p13" descr="Bullseye with solid fill">
            <a:extLst>
              <a:ext uri="{FF2B5EF4-FFF2-40B4-BE49-F238E27FC236}">
                <a16:creationId xmlns:a16="http://schemas.microsoft.com/office/drawing/2014/main" id="{AA6C417C-5B9A-68F6-270C-D82B193F0F71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58922" y="1832732"/>
            <a:ext cx="747513" cy="747513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Google Shape;436;p13" descr="Lights On with solid fill">
            <a:extLst>
              <a:ext uri="{FF2B5EF4-FFF2-40B4-BE49-F238E27FC236}">
                <a16:creationId xmlns:a16="http://schemas.microsoft.com/office/drawing/2014/main" id="{772D4003-A317-4EA3-4318-FC3E5FEE427F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47756" y="2690392"/>
            <a:ext cx="725352" cy="725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" name="Google Shape;437;p13" descr="Contract with solid fill">
            <a:extLst>
              <a:ext uri="{FF2B5EF4-FFF2-40B4-BE49-F238E27FC236}">
                <a16:creationId xmlns:a16="http://schemas.microsoft.com/office/drawing/2014/main" id="{D24005FD-9EAF-E570-E2D9-5B28E4FA5E3F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931862" y="3585387"/>
            <a:ext cx="690957" cy="690957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p13" descr="Court with solid fill">
            <a:extLst>
              <a:ext uri="{FF2B5EF4-FFF2-40B4-BE49-F238E27FC236}">
                <a16:creationId xmlns:a16="http://schemas.microsoft.com/office/drawing/2014/main" id="{00ACB2A4-5D86-21A0-091E-36BB5A8FEB96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226532" y="4392877"/>
            <a:ext cx="731611" cy="731611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p13" descr="Presentation with bar chart with solid fill">
            <a:extLst>
              <a:ext uri="{FF2B5EF4-FFF2-40B4-BE49-F238E27FC236}">
                <a16:creationId xmlns:a16="http://schemas.microsoft.com/office/drawing/2014/main" id="{40434E16-00E7-FA86-9265-8D983B4DE8DE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233677" y="5241019"/>
            <a:ext cx="753509" cy="7535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60E02AC-BC7F-85EC-7724-0D7F1FBF7E2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660925" y="0"/>
            <a:ext cx="1531075" cy="283205"/>
          </a:xfrm>
          <a:prstGeom prst="rect">
            <a:avLst/>
          </a:prstGeom>
        </p:spPr>
      </p:pic>
      <p:pic>
        <p:nvPicPr>
          <p:cNvPr id="2" name="Content Placeholder 4">
            <a:extLst>
              <a:ext uri="{FF2B5EF4-FFF2-40B4-BE49-F238E27FC236}">
                <a16:creationId xmlns:a16="http://schemas.microsoft.com/office/drawing/2014/main" id="{AB6D58B0-2074-39D0-E859-C9429AA9DDE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48739" y="76807"/>
            <a:ext cx="6574534" cy="3463002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Content Placeholder 8">
            <a:extLst>
              <a:ext uri="{FF2B5EF4-FFF2-40B4-BE49-F238E27FC236}">
                <a16:creationId xmlns:a16="http://schemas.microsoft.com/office/drawing/2014/main" id="{02D86311-958F-1FCC-E33A-6C7E1728F5C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148739" y="3416229"/>
            <a:ext cx="6534229" cy="3441771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5381F3B-FF5B-86F0-802C-2C65AD02576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827200" y="3655703"/>
            <a:ext cx="3273808" cy="2455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5375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>
          <a:extLst>
            <a:ext uri="{FF2B5EF4-FFF2-40B4-BE49-F238E27FC236}">
              <a16:creationId xmlns:a16="http://schemas.microsoft.com/office/drawing/2014/main" id="{CE532C40-B393-1004-A9AD-A286D3D1BA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83D5323-8B96-9B01-78C5-CD103401F9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8449" y="17506"/>
            <a:ext cx="3958649" cy="2968986"/>
          </a:xfrm>
          <a:prstGeom prst="rect">
            <a:avLst/>
          </a:prstGeom>
        </p:spPr>
      </p:pic>
      <p:pic>
        <p:nvPicPr>
          <p:cNvPr id="2" name="Content Placeholder 4">
            <a:extLst>
              <a:ext uri="{FF2B5EF4-FFF2-40B4-BE49-F238E27FC236}">
                <a16:creationId xmlns:a16="http://schemas.microsoft.com/office/drawing/2014/main" id="{125BBA8D-A604-2F8A-A9D2-DDA397F0E65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7536" t="6202"/>
          <a:stretch/>
        </p:blipFill>
        <p:spPr>
          <a:xfrm>
            <a:off x="1643146" y="2745552"/>
            <a:ext cx="4932054" cy="3752380"/>
          </a:xfrm>
          <a:prstGeom prst="rect">
            <a:avLst/>
          </a:prstGeom>
        </p:spPr>
      </p:pic>
      <p:sp>
        <p:nvSpPr>
          <p:cNvPr id="471" name="Google Shape;471;p39">
            <a:extLst>
              <a:ext uri="{FF2B5EF4-FFF2-40B4-BE49-F238E27FC236}">
                <a16:creationId xmlns:a16="http://schemas.microsoft.com/office/drawing/2014/main" id="{4F5BB152-B6B5-5B8F-9CEA-63F746676C8A}"/>
              </a:ext>
            </a:extLst>
          </p:cNvPr>
          <p:cNvSpPr/>
          <p:nvPr/>
        </p:nvSpPr>
        <p:spPr>
          <a:xfrm>
            <a:off x="863341" y="4345021"/>
            <a:ext cx="828000" cy="828000"/>
          </a:xfrm>
          <a:prstGeom prst="ellipse">
            <a:avLst/>
          </a:prstGeom>
          <a:solidFill>
            <a:srgbClr val="B2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72" name="Google Shape;472;p39">
            <a:extLst>
              <a:ext uri="{FF2B5EF4-FFF2-40B4-BE49-F238E27FC236}">
                <a16:creationId xmlns:a16="http://schemas.microsoft.com/office/drawing/2014/main" id="{36E983E0-F976-714E-15B2-7012E97DF4A1}"/>
              </a:ext>
            </a:extLst>
          </p:cNvPr>
          <p:cNvSpPr/>
          <p:nvPr/>
        </p:nvSpPr>
        <p:spPr>
          <a:xfrm rot="10800000">
            <a:off x="-2010" y="-6552025"/>
            <a:ext cx="1285397" cy="22596470"/>
          </a:xfrm>
          <a:custGeom>
            <a:avLst/>
            <a:gdLst/>
            <a:ahLst/>
            <a:cxnLst/>
            <a:rect l="l" t="t" r="r" b="b"/>
            <a:pathLst>
              <a:path w="1285397" h="22596471" extrusionOk="0">
                <a:moveTo>
                  <a:pt x="51" y="22596471"/>
                </a:moveTo>
                <a:lnTo>
                  <a:pt x="51" y="12088715"/>
                </a:lnTo>
                <a:cubicBezTo>
                  <a:pt x="2007" y="11713644"/>
                  <a:pt x="557590" y="11768557"/>
                  <a:pt x="555647" y="11295514"/>
                </a:cubicBezTo>
                <a:cubicBezTo>
                  <a:pt x="553704" y="10822471"/>
                  <a:pt x="-6161" y="10880108"/>
                  <a:pt x="51" y="10507757"/>
                </a:cubicBezTo>
                <a:lnTo>
                  <a:pt x="51" y="0"/>
                </a:lnTo>
                <a:lnTo>
                  <a:pt x="1285397" y="0"/>
                </a:lnTo>
                <a:lnTo>
                  <a:pt x="1285397" y="22596471"/>
                </a:lnTo>
                <a:lnTo>
                  <a:pt x="51" y="22596471"/>
                </a:lnTo>
                <a:close/>
              </a:path>
            </a:pathLst>
          </a:custGeom>
          <a:solidFill>
            <a:srgbClr val="2F559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73" name="Google Shape;473;p39" descr="Hamburger Menu Icon with solid fill">
            <a:extLst>
              <a:ext uri="{FF2B5EF4-FFF2-40B4-BE49-F238E27FC236}">
                <a16:creationId xmlns:a16="http://schemas.microsoft.com/office/drawing/2014/main" id="{C7B616EE-97BC-4035-0D25-9166508D4C95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93931" y="6099610"/>
            <a:ext cx="644604" cy="644604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" name="Google Shape;474;p39" descr="Group brainstorm with solid fill">
            <a:extLst>
              <a:ext uri="{FF2B5EF4-FFF2-40B4-BE49-F238E27FC236}">
                <a16:creationId xmlns:a16="http://schemas.microsoft.com/office/drawing/2014/main" id="{CF047EA7-1F98-E5E3-E748-BEB9AAE4A5BF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22282" y="77075"/>
            <a:ext cx="828000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5" name="Google Shape;475;p39" descr="Open book outline">
            <a:extLst>
              <a:ext uri="{FF2B5EF4-FFF2-40B4-BE49-F238E27FC236}">
                <a16:creationId xmlns:a16="http://schemas.microsoft.com/office/drawing/2014/main" id="{9DD6B762-2178-78A5-1FE4-7DE231C3E0E6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63979" y="1026462"/>
            <a:ext cx="741323" cy="741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476" name="Google Shape;476;p39" descr="Bullseye with solid fill">
            <a:extLst>
              <a:ext uri="{FF2B5EF4-FFF2-40B4-BE49-F238E27FC236}">
                <a16:creationId xmlns:a16="http://schemas.microsoft.com/office/drawing/2014/main" id="{F76A6F6D-2096-7E71-3880-F12071B7B51F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57789" y="1871013"/>
            <a:ext cx="747513" cy="747513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" name="Google Shape;477;p39" descr="Lights On with solid fill">
            <a:extLst>
              <a:ext uri="{FF2B5EF4-FFF2-40B4-BE49-F238E27FC236}">
                <a16:creationId xmlns:a16="http://schemas.microsoft.com/office/drawing/2014/main" id="{AB742757-7A4E-1753-3497-F4C76BFFBD3A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236360" y="2707316"/>
            <a:ext cx="725352" cy="725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" name="Google Shape;478;p39" descr="Contract with solid fill">
            <a:extLst>
              <a:ext uri="{FF2B5EF4-FFF2-40B4-BE49-F238E27FC236}">
                <a16:creationId xmlns:a16="http://schemas.microsoft.com/office/drawing/2014/main" id="{59DD5DCA-3996-15DE-5518-F04389B1F358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270755" y="3584464"/>
            <a:ext cx="690957" cy="690957"/>
          </a:xfrm>
          <a:prstGeom prst="rect">
            <a:avLst/>
          </a:prstGeom>
          <a:noFill/>
          <a:ln>
            <a:noFill/>
          </a:ln>
        </p:spPr>
      </p:pic>
      <p:pic>
        <p:nvPicPr>
          <p:cNvPr id="479" name="Google Shape;479;p39" descr="Court with solid fill">
            <a:extLst>
              <a:ext uri="{FF2B5EF4-FFF2-40B4-BE49-F238E27FC236}">
                <a16:creationId xmlns:a16="http://schemas.microsoft.com/office/drawing/2014/main" id="{E1F0552F-3628-2FC9-179B-C32269633756}"/>
              </a:ext>
            </a:extLst>
          </p:cNvPr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911535" y="4404942"/>
            <a:ext cx="731611" cy="68253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0" name="Google Shape;480;p39" descr="Presentation with bar chart with solid fill">
            <a:extLst>
              <a:ext uri="{FF2B5EF4-FFF2-40B4-BE49-F238E27FC236}">
                <a16:creationId xmlns:a16="http://schemas.microsoft.com/office/drawing/2014/main" id="{B477821A-B26E-4712-3A59-CFDB3189791F}"/>
              </a:ext>
            </a:extLst>
          </p:cNvPr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257789" y="5243504"/>
            <a:ext cx="753509" cy="75350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F79398A-AE11-2490-120B-1F4E193241C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660925" y="0"/>
            <a:ext cx="1531075" cy="283205"/>
          </a:xfrm>
          <a:prstGeom prst="rect">
            <a:avLst/>
          </a:prstGeom>
        </p:spPr>
      </p:pic>
      <p:pic>
        <p:nvPicPr>
          <p:cNvPr id="3" name="Content Placeholder 13">
            <a:extLst>
              <a:ext uri="{FF2B5EF4-FFF2-40B4-BE49-F238E27FC236}">
                <a16:creationId xmlns:a16="http://schemas.microsoft.com/office/drawing/2014/main" id="{6AA31E48-A49E-E01C-ED29-6D1D446CC23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469376" y="2540661"/>
            <a:ext cx="5334000" cy="40005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7915809-9109-2EB4-1FF0-1E0EE58D75B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935612" y="707715"/>
            <a:ext cx="4561234" cy="84366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EBCF66DD-0C4B-5B6B-008F-7903EAEAA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7681" y="-299101"/>
            <a:ext cx="10515600" cy="1325563"/>
          </a:xfrm>
        </p:spPr>
        <p:txBody>
          <a:bodyPr/>
          <a:lstStyle/>
          <a:p>
            <a:r>
              <a:rPr lang="en-IE" dirty="0"/>
              <a:t>LRP-delta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7955DBB-0927-E952-52E6-7E3325873506}"/>
              </a:ext>
            </a:extLst>
          </p:cNvPr>
          <p:cNvSpPr txBox="1"/>
          <p:nvPr/>
        </p:nvSpPr>
        <p:spPr>
          <a:xfrm>
            <a:off x="1444991" y="202916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How much does </a:t>
            </a:r>
            <a:r>
              <a:rPr lang="en-US" altLang="zh-CN" dirty="0">
                <a:highlight>
                  <a:srgbClr val="FFFF00"/>
                </a:highlight>
              </a:rPr>
              <a:t>changing action </a:t>
            </a:r>
            <a:r>
              <a:rPr lang="en-US" altLang="zh-CN" dirty="0"/>
              <a:t>affect the scalp plot?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81474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3990-3F8E-CF6C-92E6-6B38CF5E2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Next step: Partial bursts Lock (PBL)</a:t>
            </a:r>
            <a:endParaRPr lang="en-I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A210B3-7E43-2C86-F397-004CF270CD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382000" cy="4351338"/>
          </a:xfrm>
        </p:spPr>
        <p:txBody>
          <a:bodyPr>
            <a:normAutofit/>
          </a:bodyPr>
          <a:lstStyle/>
          <a:p>
            <a:r>
              <a:rPr lang="en-IE" dirty="0"/>
              <a:t>Singal trail level</a:t>
            </a:r>
          </a:p>
          <a:p>
            <a:r>
              <a:rPr lang="en-US" dirty="0"/>
              <a:t>Pre response: transient bursts of beta activity occurred during </a:t>
            </a:r>
            <a:r>
              <a:rPr lang="en-US" b="1" dirty="0"/>
              <a:t>movement preparation</a:t>
            </a:r>
            <a:r>
              <a:rPr lang="en-US" dirty="0"/>
              <a:t> (Low coherence , slow response)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Post response (error *) : </a:t>
            </a:r>
            <a:r>
              <a:rPr lang="en-US" altLang="zh-CN" b="1" dirty="0"/>
              <a:t>increased</a:t>
            </a:r>
            <a:r>
              <a:rPr lang="en-US" altLang="zh-CN" dirty="0"/>
              <a:t> beta burst activity correlated with higher rates of response </a:t>
            </a:r>
            <a:r>
              <a:rPr lang="en-US" altLang="zh-CN" b="1" dirty="0"/>
              <a:t>errors </a:t>
            </a:r>
            <a:endParaRPr lang="en-IE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0E905DB-50EF-15B9-1B80-F8BBB49C62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4368" y="4521118"/>
            <a:ext cx="1876550" cy="223845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F47C417-2BF3-B3C5-020B-97697544EF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7400" y="1882926"/>
            <a:ext cx="3159252" cy="195572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F3085A9-23F9-97F9-AAEA-BEA86D9D3E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0000" y="5016156"/>
            <a:ext cx="4756150" cy="1632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4498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DADDC2-6B01-09FE-2828-9EC040B40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84D639-6FA2-5C64-8EF0-9716C316BA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0650575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09C707-73B5-AAD1-95AE-7139C767BA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Aim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3805B16-EE0D-8013-89F7-20929B6AE4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Investigate differences between </a:t>
            </a:r>
            <a:r>
              <a:rPr lang="en-US" altLang="zh-CN" b="1" dirty="0"/>
              <a:t>FDI and BCP </a:t>
            </a:r>
            <a:r>
              <a:rPr lang="en-US" altLang="zh-CN" dirty="0"/>
              <a:t>in three decision processes using signals (</a:t>
            </a:r>
            <a:r>
              <a:rPr lang="en-US" altLang="zh-CN" b="1" dirty="0"/>
              <a:t>SSVEP, CPP, MB</a:t>
            </a:r>
            <a:r>
              <a:rPr lang="en-US" altLang="zh-CN" dirty="0"/>
              <a:t>).</a:t>
            </a:r>
          </a:p>
          <a:p>
            <a:r>
              <a:rPr lang="en-US" altLang="zh-CN" dirty="0"/>
              <a:t>Examine differences in decision processes during </a:t>
            </a:r>
            <a:r>
              <a:rPr lang="en-US" altLang="zh-CN" b="1" dirty="0"/>
              <a:t>learning</a:t>
            </a:r>
            <a:r>
              <a:rPr lang="en-US" altLang="zh-CN" dirty="0"/>
              <a:t> (FDI vs. BCP)</a:t>
            </a:r>
          </a:p>
          <a:p>
            <a:r>
              <a:rPr lang="en-US" altLang="zh-CN" dirty="0"/>
              <a:t>Explore the relationship between EMG onset time </a:t>
            </a:r>
            <a:r>
              <a:rPr lang="en-US" altLang="zh-CN" b="1" dirty="0"/>
              <a:t>(EOL) </a:t>
            </a:r>
            <a:r>
              <a:rPr lang="en-US" altLang="zh-CN" dirty="0"/>
              <a:t>and response lock </a:t>
            </a:r>
            <a:r>
              <a:rPr lang="en-US" altLang="zh-CN" b="1" dirty="0"/>
              <a:t>(RL)</a:t>
            </a:r>
            <a:endParaRPr lang="en-US" altLang="zh-CN" dirty="0"/>
          </a:p>
          <a:p>
            <a:r>
              <a:rPr lang="en-US" altLang="zh-CN" dirty="0"/>
              <a:t>Hypothesize findings in partial bursts Lock (PBL) for signals/ signal trial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758194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2D6775-138A-F256-C0C3-62C789637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Partial response ! = Partial burst/ errors</a:t>
            </a:r>
            <a:endParaRPr lang="zh-CN" altLang="en-US" dirty="0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69F18409-E574-A4A3-F8A9-168D307B42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3686" y="3595612"/>
            <a:ext cx="5471607" cy="3058633"/>
          </a:xfrm>
          <a:prstGeom prst="rect">
            <a:avLst/>
          </a:prstGeom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9E4F8843-2575-A71C-086D-83B7CD46ED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0261" y="2271369"/>
            <a:ext cx="3518624" cy="1075418"/>
          </a:xfrm>
          <a:prstGeom prst="rect">
            <a:avLst/>
          </a:prstGeom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E749E9BD-01D8-572A-6DCC-29BF9A4A8761}"/>
              </a:ext>
            </a:extLst>
          </p:cNvPr>
          <p:cNvSpPr txBox="1"/>
          <p:nvPr/>
        </p:nvSpPr>
        <p:spPr>
          <a:xfrm>
            <a:off x="604940" y="1376214"/>
            <a:ext cx="1029976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in the present study, we showed that, unlike overt errors, such “</a:t>
            </a:r>
            <a:r>
              <a:rPr lang="en-US" dirty="0">
                <a:highlight>
                  <a:srgbClr val="FFFF00"/>
                </a:highlight>
              </a:rPr>
              <a:t>partial errors</a:t>
            </a:r>
            <a:r>
              <a:rPr lang="en-US" dirty="0"/>
              <a:t>” are </a:t>
            </a:r>
            <a:r>
              <a:rPr lang="en-US" dirty="0">
                <a:highlight>
                  <a:srgbClr val="FFFF00"/>
                </a:highlight>
              </a:rPr>
              <a:t>poorly consciously detected by participants</a:t>
            </a:r>
            <a:r>
              <a:rPr lang="en-US" dirty="0"/>
              <a:t>, who could report only one third of their partial errors.</a:t>
            </a:r>
            <a:endParaRPr lang="en-IE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3D851F6-BDA6-E584-580C-E46BBF5BFA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344" y="3799366"/>
            <a:ext cx="4321781" cy="2778643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3631D5A-3F14-67F4-283A-26FC5956A2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5531" y="2105102"/>
            <a:ext cx="2755604" cy="1490510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481B490C-9BB8-680D-7956-01E283D01F34}"/>
              </a:ext>
            </a:extLst>
          </p:cNvPr>
          <p:cNvSpPr txBox="1"/>
          <p:nvPr/>
        </p:nvSpPr>
        <p:spPr>
          <a:xfrm>
            <a:off x="5220718" y="3251791"/>
            <a:ext cx="123337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7200" b="1" dirty="0"/>
              <a:t>! =</a:t>
            </a:r>
            <a:endParaRPr lang="zh-CN" altLang="en-US" sz="7200" b="1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3" name="墨迹 12">
                <a:extLst>
                  <a:ext uri="{FF2B5EF4-FFF2-40B4-BE49-F238E27FC236}">
                    <a16:creationId xmlns:a16="http://schemas.microsoft.com/office/drawing/2014/main" id="{58E88257-0D6B-C577-B6B7-C36470ABCF9F}"/>
                  </a:ext>
                </a:extLst>
              </p14:cNvPr>
              <p14:cNvContentPartPr/>
              <p14:nvPr/>
            </p14:nvContentPartPr>
            <p14:xfrm>
              <a:off x="3911020" y="4288418"/>
              <a:ext cx="370800" cy="338400"/>
            </p14:xfrm>
          </p:contentPart>
        </mc:Choice>
        <mc:Fallback xmlns="">
          <p:pic>
            <p:nvPicPr>
              <p:cNvPr id="13" name="墨迹 12">
                <a:extLst>
                  <a:ext uri="{FF2B5EF4-FFF2-40B4-BE49-F238E27FC236}">
                    <a16:creationId xmlns:a16="http://schemas.microsoft.com/office/drawing/2014/main" id="{58E88257-0D6B-C577-B6B7-C36470ABCF9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893020" y="4252418"/>
                <a:ext cx="406440" cy="41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4" name="墨迹 13">
                <a:extLst>
                  <a:ext uri="{FF2B5EF4-FFF2-40B4-BE49-F238E27FC236}">
                    <a16:creationId xmlns:a16="http://schemas.microsoft.com/office/drawing/2014/main" id="{027C2526-F00F-3A05-8FCF-228E98F8C882}"/>
                  </a:ext>
                </a:extLst>
              </p14:cNvPr>
              <p14:cNvContentPartPr/>
              <p14:nvPr/>
            </p14:nvContentPartPr>
            <p14:xfrm>
              <a:off x="3898420" y="4281218"/>
              <a:ext cx="289080" cy="367560"/>
            </p14:xfrm>
          </p:contentPart>
        </mc:Choice>
        <mc:Fallback xmlns="">
          <p:pic>
            <p:nvPicPr>
              <p:cNvPr id="14" name="墨迹 13">
                <a:extLst>
                  <a:ext uri="{FF2B5EF4-FFF2-40B4-BE49-F238E27FC236}">
                    <a16:creationId xmlns:a16="http://schemas.microsoft.com/office/drawing/2014/main" id="{027C2526-F00F-3A05-8FCF-228E98F8C882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880420" y="4245218"/>
                <a:ext cx="324720" cy="43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5" name="墨迹 14">
                <a:extLst>
                  <a:ext uri="{FF2B5EF4-FFF2-40B4-BE49-F238E27FC236}">
                    <a16:creationId xmlns:a16="http://schemas.microsoft.com/office/drawing/2014/main" id="{F30EF23B-A20F-6C63-2B97-82703C5DAFF4}"/>
                  </a:ext>
                </a:extLst>
              </p14:cNvPr>
              <p14:cNvContentPartPr/>
              <p14:nvPr/>
            </p14:nvContentPartPr>
            <p14:xfrm>
              <a:off x="8264860" y="4160618"/>
              <a:ext cx="448200" cy="348480"/>
            </p14:xfrm>
          </p:contentPart>
        </mc:Choice>
        <mc:Fallback xmlns="">
          <p:pic>
            <p:nvPicPr>
              <p:cNvPr id="15" name="墨迹 14">
                <a:extLst>
                  <a:ext uri="{FF2B5EF4-FFF2-40B4-BE49-F238E27FC236}">
                    <a16:creationId xmlns:a16="http://schemas.microsoft.com/office/drawing/2014/main" id="{F30EF23B-A20F-6C63-2B97-82703C5DAFF4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247220" y="4124618"/>
                <a:ext cx="483840" cy="420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487583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27496-707F-47EB-17A9-50E6814B75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014" y="173739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200" b="1" dirty="0"/>
              <a:t>New Pilot Experiment Setup (n=6)</a:t>
            </a:r>
            <a:endParaRPr lang="en-IE" sz="3200" b="1" dirty="0"/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0C6C97E3-B5DA-2057-1ABF-2F40855B5A3C}"/>
              </a:ext>
            </a:extLst>
          </p:cNvPr>
          <p:cNvGrpSpPr/>
          <p:nvPr/>
        </p:nvGrpSpPr>
        <p:grpSpPr>
          <a:xfrm>
            <a:off x="418215" y="1786271"/>
            <a:ext cx="7570382" cy="4567638"/>
            <a:chOff x="838200" y="2785730"/>
            <a:chExt cx="6423697" cy="3826534"/>
          </a:xfrm>
        </p:grpSpPr>
        <p:grpSp>
          <p:nvGrpSpPr>
            <p:cNvPr id="4" name="Group 10">
              <a:extLst>
                <a:ext uri="{FF2B5EF4-FFF2-40B4-BE49-F238E27FC236}">
                  <a16:creationId xmlns:a16="http://schemas.microsoft.com/office/drawing/2014/main" id="{997A4BC5-71EA-7591-6C84-B7382E20EF71}"/>
                </a:ext>
              </a:extLst>
            </p:cNvPr>
            <p:cNvGrpSpPr/>
            <p:nvPr/>
          </p:nvGrpSpPr>
          <p:grpSpPr>
            <a:xfrm>
              <a:off x="838200" y="2785730"/>
              <a:ext cx="6423697" cy="3826534"/>
              <a:chOff x="2236819" y="1030365"/>
              <a:chExt cx="8113216" cy="4728435"/>
            </a:xfrm>
          </p:grpSpPr>
          <p:pic>
            <p:nvPicPr>
              <p:cNvPr id="5" name="Picture 6">
                <a:extLst>
                  <a:ext uri="{FF2B5EF4-FFF2-40B4-BE49-F238E27FC236}">
                    <a16:creationId xmlns:a16="http://schemas.microsoft.com/office/drawing/2014/main" id="{1C1F0506-0DFD-EEC1-604D-166A205F9D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236819" y="1030365"/>
                <a:ext cx="8113216" cy="4728435"/>
              </a:xfrm>
              <a:prstGeom prst="rect">
                <a:avLst/>
              </a:prstGeom>
            </p:spPr>
          </p:pic>
          <p:pic>
            <p:nvPicPr>
              <p:cNvPr id="6" name="Picture 9">
                <a:extLst>
                  <a:ext uri="{FF2B5EF4-FFF2-40B4-BE49-F238E27FC236}">
                    <a16:creationId xmlns:a16="http://schemas.microsoft.com/office/drawing/2014/main" id="{01043EDD-331F-BA28-1F10-0C3AF73E7A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884452" y="4276344"/>
                <a:ext cx="924427" cy="587844"/>
              </a:xfrm>
              <a:prstGeom prst="rect">
                <a:avLst/>
              </a:prstGeom>
            </p:spPr>
          </p:pic>
          <p:sp>
            <p:nvSpPr>
              <p:cNvPr id="7" name="TextBox 7">
                <a:extLst>
                  <a:ext uri="{FF2B5EF4-FFF2-40B4-BE49-F238E27FC236}">
                    <a16:creationId xmlns:a16="http://schemas.microsoft.com/office/drawing/2014/main" id="{59E64801-6B18-DCF0-C650-90D75E7D29F5}"/>
                  </a:ext>
                </a:extLst>
              </p:cNvPr>
              <p:cNvSpPr txBox="1"/>
              <p:nvPr/>
            </p:nvSpPr>
            <p:spPr>
              <a:xfrm>
                <a:off x="5997462" y="4062384"/>
                <a:ext cx="4150163" cy="9957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628650" lvl="1" indent="-171450">
                  <a:buClr>
                    <a:schemeClr val="bg1"/>
                  </a:buClr>
                  <a:buFont typeface="Arial" panose="020B0604020202020204" pitchFamily="34" charset="0"/>
                  <a:buChar char="•"/>
                </a:pPr>
                <a:r>
                  <a:rPr lang="en-IE" altLang="zh-CN" sz="1100" dirty="0">
                    <a:solidFill>
                      <a:schemeClr val="bg1"/>
                    </a:solidFill>
                  </a:rPr>
                  <a:t>Training section (real-time feedback)</a:t>
                </a:r>
              </a:p>
              <a:p>
                <a:pPr marL="628650" lvl="1" indent="-171450">
                  <a:buClr>
                    <a:schemeClr val="bg1"/>
                  </a:buClr>
                  <a:buFont typeface="Arial" panose="020B0604020202020204" pitchFamily="34" charset="0"/>
                  <a:buChar char="•"/>
                </a:pPr>
                <a:r>
                  <a:rPr lang="en-IE" altLang="zh-CN" sz="1100" dirty="0">
                    <a:solidFill>
                      <a:schemeClr val="bg1"/>
                    </a:solidFill>
                  </a:rPr>
                  <a:t>10 min  EMG calibration</a:t>
                </a:r>
              </a:p>
              <a:p>
                <a:pPr marL="628650" lvl="1" indent="-171450">
                  <a:buClr>
                    <a:schemeClr val="bg1"/>
                  </a:buClr>
                  <a:buFont typeface="Arial" panose="020B0604020202020204" pitchFamily="34" charset="0"/>
                  <a:buChar char="•"/>
                </a:pPr>
                <a:r>
                  <a:rPr lang="en-IE" altLang="zh-CN" sz="1100" dirty="0">
                    <a:solidFill>
                      <a:schemeClr val="bg1"/>
                    </a:solidFill>
                  </a:rPr>
                  <a:t>15 min for force control training </a:t>
                </a:r>
              </a:p>
              <a:p>
                <a:pPr marL="628650" lvl="1" indent="-171450">
                  <a:buClr>
                    <a:schemeClr val="bg1"/>
                  </a:buClr>
                  <a:buFont typeface="Arial" panose="020B0604020202020204" pitchFamily="34" charset="0"/>
                  <a:buChar char="•"/>
                </a:pPr>
                <a:r>
                  <a:rPr lang="en-IE" altLang="zh-CN" sz="1100" dirty="0">
                    <a:solidFill>
                      <a:schemeClr val="bg1"/>
                    </a:solidFill>
                  </a:rPr>
                  <a:t>20 min for contrast discrimination task  learning</a:t>
                </a:r>
              </a:p>
              <a:p>
                <a:pPr lvl="1">
                  <a:buClr>
                    <a:schemeClr val="tx2"/>
                  </a:buClr>
                </a:pPr>
                <a:endParaRPr lang="en-IE" sz="1100" dirty="0">
                  <a:solidFill>
                    <a:schemeClr val="bg1"/>
                  </a:solidFill>
                </a:endParaRPr>
              </a:p>
            </p:txBody>
          </p:sp>
        </p:grpSp>
        <p:cxnSp>
          <p:nvCxnSpPr>
            <p:cNvPr id="9" name="直接箭头连接符 8">
              <a:extLst>
                <a:ext uri="{FF2B5EF4-FFF2-40B4-BE49-F238E27FC236}">
                  <a16:creationId xmlns:a16="http://schemas.microsoft.com/office/drawing/2014/main" id="{2BD5F28C-027A-2C0D-7D61-F66DA1FFF6BD}"/>
                </a:ext>
              </a:extLst>
            </p:cNvPr>
            <p:cNvCxnSpPr/>
            <p:nvPr/>
          </p:nvCxnSpPr>
          <p:spPr>
            <a:xfrm>
              <a:off x="4550735" y="3926958"/>
              <a:ext cx="0" cy="36150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" name="直接箭头连接符 9">
              <a:extLst>
                <a:ext uri="{FF2B5EF4-FFF2-40B4-BE49-F238E27FC236}">
                  <a16:creationId xmlns:a16="http://schemas.microsoft.com/office/drawing/2014/main" id="{A6BF547C-68DF-A725-7FBA-920E96238EED}"/>
                </a:ext>
              </a:extLst>
            </p:cNvPr>
            <p:cNvCxnSpPr/>
            <p:nvPr/>
          </p:nvCxnSpPr>
          <p:spPr>
            <a:xfrm>
              <a:off x="5618936" y="3926958"/>
              <a:ext cx="0" cy="36150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" name="直接箭头连接符 10">
              <a:extLst>
                <a:ext uri="{FF2B5EF4-FFF2-40B4-BE49-F238E27FC236}">
                  <a16:creationId xmlns:a16="http://schemas.microsoft.com/office/drawing/2014/main" id="{0D8A4064-7FF1-5B62-ABC2-EC1C297CC0D2}"/>
                </a:ext>
              </a:extLst>
            </p:cNvPr>
            <p:cNvCxnSpPr/>
            <p:nvPr/>
          </p:nvCxnSpPr>
          <p:spPr>
            <a:xfrm>
              <a:off x="6749531" y="3926957"/>
              <a:ext cx="0" cy="36150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" name="直接箭头连接符 11">
              <a:extLst>
                <a:ext uri="{FF2B5EF4-FFF2-40B4-BE49-F238E27FC236}">
                  <a16:creationId xmlns:a16="http://schemas.microsoft.com/office/drawing/2014/main" id="{46A2358C-50F7-513E-736E-E6D0495B333E}"/>
                </a:ext>
              </a:extLst>
            </p:cNvPr>
            <p:cNvCxnSpPr/>
            <p:nvPr/>
          </p:nvCxnSpPr>
          <p:spPr>
            <a:xfrm>
              <a:off x="1456660" y="5793421"/>
              <a:ext cx="0" cy="36150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" name="直接箭头连接符 12">
              <a:extLst>
                <a:ext uri="{FF2B5EF4-FFF2-40B4-BE49-F238E27FC236}">
                  <a16:creationId xmlns:a16="http://schemas.microsoft.com/office/drawing/2014/main" id="{FA840550-BFCB-1D4E-1DB2-7B68964EEF7C}"/>
                </a:ext>
              </a:extLst>
            </p:cNvPr>
            <p:cNvCxnSpPr/>
            <p:nvPr/>
          </p:nvCxnSpPr>
          <p:spPr>
            <a:xfrm>
              <a:off x="2524861" y="5793421"/>
              <a:ext cx="0" cy="36150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" name="直接箭头连接符 13">
              <a:extLst>
                <a:ext uri="{FF2B5EF4-FFF2-40B4-BE49-F238E27FC236}">
                  <a16:creationId xmlns:a16="http://schemas.microsoft.com/office/drawing/2014/main" id="{8E0A3C20-4577-2CF5-99AD-72EFF6E394A5}"/>
                </a:ext>
              </a:extLst>
            </p:cNvPr>
            <p:cNvCxnSpPr/>
            <p:nvPr/>
          </p:nvCxnSpPr>
          <p:spPr>
            <a:xfrm>
              <a:off x="3655456" y="5793420"/>
              <a:ext cx="0" cy="36150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9" name="文本框 18">
            <a:extLst>
              <a:ext uri="{FF2B5EF4-FFF2-40B4-BE49-F238E27FC236}">
                <a16:creationId xmlns:a16="http://schemas.microsoft.com/office/drawing/2014/main" id="{E2451000-43B5-38D0-090A-0B01B2354832}"/>
              </a:ext>
            </a:extLst>
          </p:cNvPr>
          <p:cNvSpPr txBox="1"/>
          <p:nvPr/>
        </p:nvSpPr>
        <p:spPr>
          <a:xfrm>
            <a:off x="7916959" y="1379444"/>
            <a:ext cx="4393497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/>
              <a:t>Standardized Response Action</a:t>
            </a:r>
            <a:endParaRPr lang="en-US" altLang="zh-CN" sz="20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2000" b="1" dirty="0"/>
              <a:t>Position Change:</a:t>
            </a:r>
            <a:r>
              <a:rPr lang="en-US" altLang="zh-CN" sz="2000" dirty="0"/>
              <a:t> Adjusted from P4.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zh-CN" sz="2000" dirty="0"/>
          </a:p>
          <a:p>
            <a:r>
              <a:rPr lang="en-US" altLang="zh-CN" sz="2000" b="1" dirty="0"/>
              <a:t>Force Control Training</a:t>
            </a:r>
            <a:endParaRPr lang="en-US" altLang="zh-CN" sz="20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2000" dirty="0"/>
              <a:t>Established minimum response threshold (</a:t>
            </a:r>
            <a:r>
              <a:rPr lang="en-US" altLang="zh-CN" sz="2000" b="1" dirty="0"/>
              <a:t>10%</a:t>
            </a:r>
            <a:r>
              <a:rPr lang="en-US" altLang="zh-CN" sz="2000" dirty="0"/>
              <a:t>).  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zh-CN" sz="2000" dirty="0"/>
          </a:p>
          <a:p>
            <a:r>
              <a:rPr lang="en-US" altLang="zh-CN" sz="2000" b="1" dirty="0"/>
              <a:t>Task Training</a:t>
            </a:r>
            <a:endParaRPr lang="en-US" altLang="zh-CN" sz="20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2000" dirty="0"/>
              <a:t>Difficulty level decrease from </a:t>
            </a:r>
            <a:r>
              <a:rPr lang="en-US" altLang="zh-CN" sz="2000" b="1" dirty="0"/>
              <a:t>0.4 to 0.07</a:t>
            </a:r>
            <a:r>
              <a:rPr lang="en-US" altLang="zh-CN" sz="2000" dirty="0"/>
              <a:t> (based on accuracy).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zh-CN" sz="2000" dirty="0"/>
          </a:p>
          <a:p>
            <a:r>
              <a:rPr lang="en-US" altLang="zh-CN" sz="2000" b="1" dirty="0"/>
              <a:t>Calibration</a:t>
            </a:r>
            <a:endParaRPr lang="en-US" altLang="zh-CN" sz="20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2000" dirty="0"/>
              <a:t>Delayed feedback implemented before each block.</a:t>
            </a:r>
          </a:p>
        </p:txBody>
      </p:sp>
    </p:spTree>
    <p:extLst>
      <p:ext uri="{BB962C8B-B14F-4D97-AF65-F5344CB8AC3E}">
        <p14:creationId xmlns:p14="http://schemas.microsoft.com/office/powerpoint/2010/main" val="1613478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36AC351-CC84-F88B-D7CD-3BBF686D61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959" y="578072"/>
            <a:ext cx="3685035" cy="4351338"/>
          </a:xfrm>
        </p:spPr>
        <p:txBody>
          <a:bodyPr/>
          <a:lstStyle/>
          <a:p>
            <a:r>
              <a:rPr kumimoji="0" lang="en-IE" altLang="zh-CN" sz="2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+mn-ea"/>
                <a:cs typeface="+mn-cs"/>
              </a:rPr>
              <a:t>2 coherence level – easy </a:t>
            </a:r>
            <a:r>
              <a:rPr lang="en-IE" altLang="zh-CN" sz="2800" b="1" kern="1200" dirty="0">
                <a:solidFill>
                  <a:sysClr val="windowText" lastClr="000000"/>
                </a:solidFill>
                <a:ea typeface="+mn-ea"/>
                <a:cs typeface="+mn-cs"/>
              </a:rPr>
              <a:t>(0.1)</a:t>
            </a:r>
            <a:r>
              <a:rPr kumimoji="0" lang="en-IE" altLang="zh-CN" sz="28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IE" altLang="zh-CN" sz="2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+mn-ea"/>
                <a:cs typeface="+mn-cs"/>
              </a:rPr>
              <a:t>and hard </a:t>
            </a:r>
            <a:r>
              <a:rPr kumimoji="0" lang="en-IE" altLang="zh-CN" sz="28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+mn-ea"/>
                <a:cs typeface="+mn-cs"/>
              </a:rPr>
              <a:t>(0.05)</a:t>
            </a:r>
          </a:p>
          <a:p>
            <a:r>
              <a:rPr lang="en-IE" altLang="zh-CN" b="1" dirty="0">
                <a:solidFill>
                  <a:sysClr val="windowText" lastClr="000000"/>
                </a:solidFill>
              </a:rPr>
              <a:t>3s</a:t>
            </a:r>
            <a:r>
              <a:rPr lang="en-IE" altLang="zh-CN" dirty="0">
                <a:solidFill>
                  <a:sysClr val="windowText" lastClr="000000"/>
                </a:solidFill>
              </a:rPr>
              <a:t> DDL </a:t>
            </a:r>
          </a:p>
          <a:p>
            <a:r>
              <a:rPr lang="en-IE" altLang="zh-CN" dirty="0">
                <a:solidFill>
                  <a:sysClr val="windowText" lastClr="000000"/>
                </a:solidFill>
              </a:rPr>
              <a:t>1.8s late warning</a:t>
            </a:r>
          </a:p>
          <a:p>
            <a:r>
              <a:rPr lang="en-IE" altLang="zh-CN" dirty="0">
                <a:solidFill>
                  <a:sysClr val="windowText" lastClr="000000"/>
                </a:solidFill>
              </a:rPr>
              <a:t>0.2s early warning</a:t>
            </a:r>
          </a:p>
          <a:p>
            <a:r>
              <a:rPr lang="en-IE" altLang="zh-CN" dirty="0">
                <a:solidFill>
                  <a:sysClr val="windowText" lastClr="000000"/>
                </a:solidFill>
              </a:rPr>
              <a:t>0.2s evidence delay</a:t>
            </a:r>
            <a:endParaRPr lang="en-IE" altLang="zh-CN" dirty="0"/>
          </a:p>
          <a:p>
            <a:endParaRPr lang="zh-CN" alt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89BE0C2-29C6-E74B-E418-BB4FCB6AA4E8}"/>
              </a:ext>
            </a:extLst>
          </p:cNvPr>
          <p:cNvGrpSpPr/>
          <p:nvPr/>
        </p:nvGrpSpPr>
        <p:grpSpPr>
          <a:xfrm>
            <a:off x="4328347" y="143377"/>
            <a:ext cx="7682407" cy="6571246"/>
            <a:chOff x="418885" y="0"/>
            <a:chExt cx="7075108" cy="594571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813C35C-FDF7-5B86-02CD-057B3E2ECC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8885" y="0"/>
              <a:ext cx="7075108" cy="4406328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0EC18B3-50EA-1930-F6A2-8B406F63F9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3751" r="563" b="-1"/>
            <a:stretch/>
          </p:blipFill>
          <p:spPr>
            <a:xfrm>
              <a:off x="729362" y="4454507"/>
              <a:ext cx="6508079" cy="1245141"/>
            </a:xfrm>
            <a:prstGeom prst="rect">
              <a:avLst/>
            </a:prstGeom>
          </p:spPr>
        </p:pic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77B48FF2-99CF-4E94-2F18-26677801D4C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6255" y="5690058"/>
              <a:ext cx="6508079" cy="9590"/>
            </a:xfrm>
            <a:prstGeom prst="line">
              <a:avLst/>
            </a:prstGeom>
            <a:ln w="28575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D4DA4A0-FD14-524C-7729-C4A417E87FB2}"/>
                </a:ext>
              </a:extLst>
            </p:cNvPr>
            <p:cNvSpPr txBox="1"/>
            <p:nvPr/>
          </p:nvSpPr>
          <p:spPr>
            <a:xfrm>
              <a:off x="692469" y="5699648"/>
              <a:ext cx="971729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E" sz="900" dirty="0"/>
                <a:t>0.1s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83E858D-A7B1-F2CE-82D1-6D5AB293256C}"/>
                </a:ext>
              </a:extLst>
            </p:cNvPr>
            <p:cNvSpPr txBox="1"/>
            <p:nvPr/>
          </p:nvSpPr>
          <p:spPr>
            <a:xfrm>
              <a:off x="1299514" y="5709238"/>
              <a:ext cx="971729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E" sz="900" dirty="0"/>
                <a:t>0.6s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3261F62-9C37-297E-C922-DAAE5D5DAAD3}"/>
                </a:ext>
              </a:extLst>
            </p:cNvPr>
            <p:cNvSpPr txBox="1"/>
            <p:nvPr/>
          </p:nvSpPr>
          <p:spPr>
            <a:xfrm>
              <a:off x="2392423" y="5709238"/>
              <a:ext cx="971729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E" sz="900" dirty="0"/>
                <a:t>0.6s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2D700BF-01C6-53C7-0CA0-181645DFA1FD}"/>
                </a:ext>
              </a:extLst>
            </p:cNvPr>
            <p:cNvSpPr txBox="1"/>
            <p:nvPr/>
          </p:nvSpPr>
          <p:spPr>
            <a:xfrm>
              <a:off x="5014301" y="4824440"/>
              <a:ext cx="971729" cy="2088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E" sz="900" dirty="0"/>
                <a:t>0.8s – 3s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3907BFD0-ABC5-8A34-8DC5-38BB145F265D}"/>
                </a:ext>
              </a:extLst>
            </p:cNvPr>
            <p:cNvCxnSpPr>
              <a:cxnSpLocks/>
            </p:cNvCxnSpPr>
            <p:nvPr/>
          </p:nvCxnSpPr>
          <p:spPr>
            <a:xfrm>
              <a:off x="3228354" y="5071980"/>
              <a:ext cx="3771263" cy="14235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F6986B9-A06F-ADB5-B5E8-1E782CCCBC70}"/>
                </a:ext>
              </a:extLst>
            </p:cNvPr>
            <p:cNvSpPr txBox="1"/>
            <p:nvPr/>
          </p:nvSpPr>
          <p:spPr>
            <a:xfrm>
              <a:off x="2791162" y="4928318"/>
              <a:ext cx="971729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E" sz="900" b="1" dirty="0"/>
                <a:t>EVon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62F6F31-40EB-4FEA-57D5-670ECB32F6C1}"/>
                </a:ext>
              </a:extLst>
            </p:cNvPr>
            <p:cNvSpPr txBox="1"/>
            <p:nvPr/>
          </p:nvSpPr>
          <p:spPr>
            <a:xfrm>
              <a:off x="3147893" y="5177214"/>
              <a:ext cx="971729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E" sz="900" b="1" dirty="0"/>
                <a:t>RT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CA9FDDB7-3C0C-5FE4-075F-057E851F6726}"/>
                </a:ext>
              </a:extLst>
            </p:cNvPr>
            <p:cNvCxnSpPr>
              <a:cxnSpLocks/>
            </p:cNvCxnSpPr>
            <p:nvPr/>
          </p:nvCxnSpPr>
          <p:spPr>
            <a:xfrm>
              <a:off x="3458373" y="5309487"/>
              <a:ext cx="2569515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26AE084-BEFF-C5C1-B475-D322ED8FCB3D}"/>
                </a:ext>
              </a:extLst>
            </p:cNvPr>
            <p:cNvSpPr txBox="1"/>
            <p:nvPr/>
          </p:nvSpPr>
          <p:spPr>
            <a:xfrm>
              <a:off x="4051511" y="5112979"/>
              <a:ext cx="971729" cy="2088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E" sz="900" dirty="0"/>
                <a:t>0.2s – 1.8s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69539DD8-EFE2-F137-55D5-7B660DD86A13}"/>
                </a:ext>
              </a:extLst>
            </p:cNvPr>
            <p:cNvCxnSpPr>
              <a:cxnSpLocks/>
            </p:cNvCxnSpPr>
            <p:nvPr/>
          </p:nvCxnSpPr>
          <p:spPr>
            <a:xfrm>
              <a:off x="6053998" y="5518080"/>
              <a:ext cx="378020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EA54387-BDCA-E0E1-2AFF-CA934894BD58}"/>
                </a:ext>
              </a:extLst>
            </p:cNvPr>
            <p:cNvSpPr txBox="1"/>
            <p:nvPr/>
          </p:nvSpPr>
          <p:spPr>
            <a:xfrm>
              <a:off x="6027888" y="5281630"/>
              <a:ext cx="971729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E" sz="900" dirty="0"/>
                <a:t>0.2s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26C1D8E-DB37-0BC0-8F39-2FCF5C2A8400}"/>
                </a:ext>
              </a:extLst>
            </p:cNvPr>
            <p:cNvSpPr txBox="1"/>
            <p:nvPr/>
          </p:nvSpPr>
          <p:spPr>
            <a:xfrm>
              <a:off x="5610135" y="5378248"/>
              <a:ext cx="971729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E" sz="900" b="1" dirty="0"/>
                <a:t>EVoff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9D2B241-4399-B7CB-D2C9-5E9BDD59E594}"/>
                </a:ext>
              </a:extLst>
            </p:cNvPr>
            <p:cNvSpPr txBox="1"/>
            <p:nvPr/>
          </p:nvSpPr>
          <p:spPr>
            <a:xfrm>
              <a:off x="3748415" y="5714879"/>
              <a:ext cx="971729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E" sz="900" dirty="0"/>
                <a:t>0.8s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395456E-F402-BF58-2354-AC2180E4524A}"/>
                </a:ext>
              </a:extLst>
            </p:cNvPr>
            <p:cNvSpPr txBox="1"/>
            <p:nvPr/>
          </p:nvSpPr>
          <p:spPr>
            <a:xfrm>
              <a:off x="5104407" y="5717014"/>
              <a:ext cx="971729" cy="2088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E" sz="900" dirty="0"/>
                <a:t>1s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6D26C57-4B22-76E0-4D32-D8E23CE4CEA9}"/>
                </a:ext>
              </a:extLst>
            </p:cNvPr>
            <p:cNvSpPr txBox="1"/>
            <p:nvPr/>
          </p:nvSpPr>
          <p:spPr>
            <a:xfrm>
              <a:off x="6432018" y="5717014"/>
              <a:ext cx="971729" cy="2088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E" sz="900" dirty="0"/>
                <a:t>1.2s</a:t>
              </a: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63A41074-DCFA-9239-A300-C26BFE9421CB}"/>
                </a:ext>
              </a:extLst>
            </p:cNvPr>
            <p:cNvSpPr/>
            <p:nvPr/>
          </p:nvSpPr>
          <p:spPr>
            <a:xfrm>
              <a:off x="836191" y="5153689"/>
              <a:ext cx="46705" cy="47049"/>
            </a:xfrm>
            <a:prstGeom prst="ellipse">
              <a:avLst/>
            </a:prstGeom>
            <a:ln w="9525"/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D3CEBB00-F9FB-B2AE-63E4-13A0F1DEE016}"/>
                </a:ext>
              </a:extLst>
            </p:cNvPr>
            <p:cNvSpPr/>
            <p:nvPr/>
          </p:nvSpPr>
          <p:spPr>
            <a:xfrm>
              <a:off x="1461895" y="5159150"/>
              <a:ext cx="46705" cy="47049"/>
            </a:xfrm>
            <a:prstGeom prst="ellipse">
              <a:avLst/>
            </a:prstGeom>
            <a:solidFill>
              <a:srgbClr val="FFFF00"/>
            </a:solidFill>
            <a:ln w="9525"/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A03DFD7E-FD61-F3B6-DFC9-D039BE5912DF}"/>
                </a:ext>
              </a:extLst>
            </p:cNvPr>
            <p:cNvSpPr/>
            <p:nvPr/>
          </p:nvSpPr>
          <p:spPr>
            <a:xfrm>
              <a:off x="2592348" y="5153689"/>
              <a:ext cx="46705" cy="47049"/>
            </a:xfrm>
            <a:prstGeom prst="ellipse">
              <a:avLst/>
            </a:prstGeom>
            <a:solidFill>
              <a:srgbClr val="00B050"/>
            </a:solidFill>
            <a:ln w="9525"/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60D760A6-66D3-C33F-2687-8D9A8186E76E}"/>
                </a:ext>
              </a:extLst>
            </p:cNvPr>
            <p:cNvSpPr/>
            <p:nvPr/>
          </p:nvSpPr>
          <p:spPr>
            <a:xfrm>
              <a:off x="1682561" y="1071242"/>
              <a:ext cx="46705" cy="47049"/>
            </a:xfrm>
            <a:prstGeom prst="ellipse">
              <a:avLst/>
            </a:prstGeom>
            <a:solidFill>
              <a:srgbClr val="00B050"/>
            </a:solidFill>
            <a:ln w="9525"/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9CEE4E53-3E6D-77F0-F7FE-1CC81ADA8DD2}"/>
                </a:ext>
              </a:extLst>
            </p:cNvPr>
            <p:cNvSpPr/>
            <p:nvPr/>
          </p:nvSpPr>
          <p:spPr>
            <a:xfrm>
              <a:off x="1688113" y="3142943"/>
              <a:ext cx="46705" cy="47049"/>
            </a:xfrm>
            <a:prstGeom prst="ellipse">
              <a:avLst/>
            </a:prstGeom>
            <a:solidFill>
              <a:srgbClr val="00B050"/>
            </a:solidFill>
            <a:ln w="9525"/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2372B3C0-F909-918C-F4B7-C3258310C111}"/>
                </a:ext>
              </a:extLst>
            </p:cNvPr>
            <p:cNvSpPr/>
            <p:nvPr/>
          </p:nvSpPr>
          <p:spPr>
            <a:xfrm>
              <a:off x="4923323" y="2099831"/>
              <a:ext cx="116862" cy="120855"/>
            </a:xfrm>
            <a:prstGeom prst="ellipse">
              <a:avLst/>
            </a:prstGeom>
            <a:solidFill>
              <a:srgbClr val="FFFF00"/>
            </a:solidFill>
            <a:ln w="9525"/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1" name="墨迹 30">
                <a:extLst>
                  <a:ext uri="{FF2B5EF4-FFF2-40B4-BE49-F238E27FC236}">
                    <a16:creationId xmlns:a16="http://schemas.microsoft.com/office/drawing/2014/main" id="{443AE305-63EA-CD95-2139-B8488091C50E}"/>
                  </a:ext>
                </a:extLst>
              </p14:cNvPr>
              <p14:cNvContentPartPr/>
              <p14:nvPr/>
            </p14:nvContentPartPr>
            <p14:xfrm>
              <a:off x="9732220" y="5592338"/>
              <a:ext cx="163800" cy="22320"/>
            </p14:xfrm>
          </p:contentPart>
        </mc:Choice>
        <mc:Fallback xmlns="">
          <p:pic>
            <p:nvPicPr>
              <p:cNvPr id="31" name="墨迹 30">
                <a:extLst>
                  <a:ext uri="{FF2B5EF4-FFF2-40B4-BE49-F238E27FC236}">
                    <a16:creationId xmlns:a16="http://schemas.microsoft.com/office/drawing/2014/main" id="{443AE305-63EA-CD95-2139-B8488091C50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714220" y="5556338"/>
                <a:ext cx="199440" cy="9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2" name="墨迹 31">
                <a:extLst>
                  <a:ext uri="{FF2B5EF4-FFF2-40B4-BE49-F238E27FC236}">
                    <a16:creationId xmlns:a16="http://schemas.microsoft.com/office/drawing/2014/main" id="{34CAFC49-1A80-3734-4A46-1D7225CC3C0A}"/>
                  </a:ext>
                </a:extLst>
              </p14:cNvPr>
              <p14:cNvContentPartPr/>
              <p14:nvPr/>
            </p14:nvContentPartPr>
            <p14:xfrm>
              <a:off x="8690020" y="5911298"/>
              <a:ext cx="254880" cy="43560"/>
            </p14:xfrm>
          </p:contentPart>
        </mc:Choice>
        <mc:Fallback xmlns="">
          <p:pic>
            <p:nvPicPr>
              <p:cNvPr id="32" name="墨迹 31">
                <a:extLst>
                  <a:ext uri="{FF2B5EF4-FFF2-40B4-BE49-F238E27FC236}">
                    <a16:creationId xmlns:a16="http://schemas.microsoft.com/office/drawing/2014/main" id="{34CAFC49-1A80-3734-4A46-1D7225CC3C0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672380" y="5875658"/>
                <a:ext cx="290520" cy="115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174606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6DCB2D-7E2E-AD31-47A5-0281B2E45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664" y="170830"/>
            <a:ext cx="4357577" cy="613069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Learning </a:t>
            </a:r>
            <a:endParaRPr lang="zh-CN" altLang="en-US" dirty="0"/>
          </a:p>
        </p:txBody>
      </p:sp>
      <p:pic>
        <p:nvPicPr>
          <p:cNvPr id="4" name="Picture 20">
            <a:extLst>
              <a:ext uri="{FF2B5EF4-FFF2-40B4-BE49-F238E27FC236}">
                <a16:creationId xmlns:a16="http://schemas.microsoft.com/office/drawing/2014/main" id="{544DC4DE-6AAC-9486-F9B7-B830BAF19F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649" y="2498778"/>
            <a:ext cx="5332630" cy="4061363"/>
          </a:xfrm>
          <a:prstGeom prst="rect">
            <a:avLst/>
          </a:prstGeom>
        </p:spPr>
      </p:pic>
      <p:pic>
        <p:nvPicPr>
          <p:cNvPr id="5" name="Picture 22">
            <a:extLst>
              <a:ext uri="{FF2B5EF4-FFF2-40B4-BE49-F238E27FC236}">
                <a16:creationId xmlns:a16="http://schemas.microsoft.com/office/drawing/2014/main" id="{1759FFEA-DD3F-8CA3-9923-5912E99ECB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7760" y="4665"/>
            <a:ext cx="4550591" cy="3601819"/>
          </a:xfrm>
          <a:prstGeom prst="rect">
            <a:avLst/>
          </a:prstGeom>
        </p:spPr>
      </p:pic>
      <p:pic>
        <p:nvPicPr>
          <p:cNvPr id="6" name="Picture 26">
            <a:extLst>
              <a:ext uri="{FF2B5EF4-FFF2-40B4-BE49-F238E27FC236}">
                <a16:creationId xmlns:a16="http://schemas.microsoft.com/office/drawing/2014/main" id="{EFC101AA-0C66-28C3-0068-8BE3A73A2E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1248" y="3324478"/>
            <a:ext cx="4537103" cy="3528857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B40932EA-812C-8273-5581-6EC083FE065B}"/>
              </a:ext>
            </a:extLst>
          </p:cNvPr>
          <p:cNvSpPr txBox="1"/>
          <p:nvPr/>
        </p:nvSpPr>
        <p:spPr>
          <a:xfrm>
            <a:off x="1119964" y="922565"/>
            <a:ext cx="6096000" cy="1298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1" dirty="0"/>
              <a:t>Accuracy:</a:t>
            </a:r>
            <a:r>
              <a:rPr lang="en-US" altLang="zh-CN" dirty="0"/>
              <a:t> Increased after learning.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1" dirty="0"/>
              <a:t>Reaction Time (RT):</a:t>
            </a:r>
            <a:r>
              <a:rPr lang="en-US" altLang="zh-CN" dirty="0"/>
              <a:t> Decreased after learning.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1" dirty="0"/>
              <a:t>Partial Bursts:</a:t>
            </a:r>
            <a:r>
              <a:rPr lang="en-US" altLang="zh-CN" dirty="0"/>
              <a:t> Reduced after learning.</a:t>
            </a:r>
          </a:p>
        </p:txBody>
      </p:sp>
    </p:spTree>
    <p:extLst>
      <p:ext uri="{BB962C8B-B14F-4D97-AF65-F5344CB8AC3E}">
        <p14:creationId xmlns:p14="http://schemas.microsoft.com/office/powerpoint/2010/main" val="39206702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121A3E-A9EA-242B-E68B-EA26659FB8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 FDI BCP </a:t>
            </a:r>
            <a:r>
              <a:rPr lang="en-US" altLang="zh-CN" dirty="0" err="1"/>
              <a:t>differents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363A972-39D0-5C36-1036-DA84D643E7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750" y="1508125"/>
            <a:ext cx="10515600" cy="4351338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zh-CN" b="1" dirty="0"/>
              <a:t>FDI:</a:t>
            </a:r>
            <a:r>
              <a:rPr lang="en-US" altLang="zh-CN" dirty="0"/>
              <a:t> Faster reaction times (RT = EMG onset + MT)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b="1" dirty="0"/>
              <a:t>FDI: </a:t>
            </a:r>
            <a:r>
              <a:rPr lang="en-US" altLang="zh-CN" dirty="0"/>
              <a:t>Faster decision time (EMG onset).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b="1" dirty="0"/>
              <a:t>BCP:</a:t>
            </a:r>
            <a:r>
              <a:rPr lang="en-US" altLang="zh-CN" dirty="0"/>
              <a:t> Faster movement time (MT).</a:t>
            </a:r>
          </a:p>
          <a:p>
            <a:pPr marL="0" indent="0">
              <a:buNone/>
            </a:pPr>
            <a:endParaRPr lang="en-US" altLang="zh-CN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b="1" dirty="0"/>
              <a:t>BCP:</a:t>
            </a:r>
            <a:r>
              <a:rPr lang="en-US" altLang="zh-CN" dirty="0"/>
              <a:t> No partial bursts observed.</a:t>
            </a:r>
          </a:p>
          <a:p>
            <a:r>
              <a:rPr lang="en-US" altLang="zh-CN" b="1" dirty="0"/>
              <a:t>Learning:</a:t>
            </a:r>
            <a:r>
              <a:rPr lang="en-US" altLang="zh-CN" dirty="0"/>
              <a:t> Greater in FDI. Occurs primarily in movement time (MT), with some in FDI decision time (from acc </a:t>
            </a:r>
            <a:r>
              <a:rPr lang="en-US" altLang="zh-CN" dirty="0" err="1"/>
              <a:t>aprove</a:t>
            </a:r>
            <a:r>
              <a:rPr lang="en-US" altLang="zh-CN" dirty="0"/>
              <a:t>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b="1" dirty="0"/>
              <a:t>RT Variation:</a:t>
            </a:r>
            <a:r>
              <a:rPr lang="en-US" altLang="zh-CN" dirty="0"/>
              <a:t> Smaller changes between trials.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869941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592DD04-A15D-9B33-80EC-6639B60AF8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4003" y="1"/>
            <a:ext cx="4112520" cy="329912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652378B-4860-153C-9C25-EDA466C0CD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4428" y="0"/>
            <a:ext cx="3986596" cy="322964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3BF063B-9D8C-F089-6983-1D40F2110E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4003" y="3429000"/>
            <a:ext cx="4033867" cy="322964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61CE4CF-A80C-E03F-600B-B341072971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6614" y="3526971"/>
            <a:ext cx="4153989" cy="3331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1746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38E17EF-786A-2197-F0DA-BC4D0F01E0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373" y="179445"/>
            <a:ext cx="4227909" cy="34334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4CACF61-0E92-E511-C3D0-BF106D446B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778" y="3741574"/>
            <a:ext cx="3911206" cy="309229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AB3414A-750D-3313-111E-FA663772C4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1120" y="78229"/>
            <a:ext cx="4227909" cy="343349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EB3FBED-E13B-5A7F-37FF-28384B48DC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1120" y="3525723"/>
            <a:ext cx="4227909" cy="333227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6B190E1F-FE84-84FB-61FC-3D9A3AB2CE85}"/>
                  </a:ext>
                </a:extLst>
              </p14:cNvPr>
              <p14:cNvContentPartPr/>
              <p14:nvPr/>
            </p14:nvContentPartPr>
            <p14:xfrm>
              <a:off x="4689070" y="5498760"/>
              <a:ext cx="145080" cy="42372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6B190E1F-FE84-84FB-61FC-3D9A3AB2CE8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671070" y="5463120"/>
                <a:ext cx="180720" cy="49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616F6FF5-2DB6-4AC8-208C-1B8CB755DEDF}"/>
                  </a:ext>
                </a:extLst>
              </p14:cNvPr>
              <p14:cNvContentPartPr/>
              <p14:nvPr/>
            </p14:nvContentPartPr>
            <p14:xfrm>
              <a:off x="4819390" y="5729520"/>
              <a:ext cx="179640" cy="16344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616F6FF5-2DB6-4AC8-208C-1B8CB755DED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801750" y="5693520"/>
                <a:ext cx="215280" cy="23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565B13BF-FEA4-F287-91A4-E548FC7FCCE7}"/>
                  </a:ext>
                </a:extLst>
              </p14:cNvPr>
              <p14:cNvContentPartPr/>
              <p14:nvPr/>
            </p14:nvContentPartPr>
            <p14:xfrm>
              <a:off x="4793470" y="4730520"/>
              <a:ext cx="7560" cy="281520"/>
            </p14:xfrm>
          </p:contentPart>
        </mc:Choice>
        <mc:Fallback xmlns=""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565B13BF-FEA4-F287-91A4-E548FC7FCCE7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775470" y="4694520"/>
                <a:ext cx="43200" cy="35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AD7C6833-9FE3-B41E-028F-C993AE80B352}"/>
                  </a:ext>
                </a:extLst>
              </p14:cNvPr>
              <p14:cNvContentPartPr/>
              <p14:nvPr/>
            </p14:nvContentPartPr>
            <p14:xfrm>
              <a:off x="4946470" y="4762200"/>
              <a:ext cx="73080" cy="282600"/>
            </p14:xfrm>
          </p:contentPart>
        </mc:Choice>
        <mc:Fallback xmlns=""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AD7C6833-9FE3-B41E-028F-C993AE80B352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928830" y="4726200"/>
                <a:ext cx="108720" cy="35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8" name="墨迹 7">
                <a:extLst>
                  <a:ext uri="{FF2B5EF4-FFF2-40B4-BE49-F238E27FC236}">
                    <a16:creationId xmlns:a16="http://schemas.microsoft.com/office/drawing/2014/main" id="{18515EB6-8153-F745-678B-089BB2D611B6}"/>
                  </a:ext>
                </a:extLst>
              </p14:cNvPr>
              <p14:cNvContentPartPr/>
              <p14:nvPr/>
            </p14:nvContentPartPr>
            <p14:xfrm>
              <a:off x="10486150" y="4946520"/>
              <a:ext cx="63000" cy="453240"/>
            </p14:xfrm>
          </p:contentPart>
        </mc:Choice>
        <mc:Fallback xmlns="">
          <p:pic>
            <p:nvPicPr>
              <p:cNvPr id="8" name="墨迹 7">
                <a:extLst>
                  <a:ext uri="{FF2B5EF4-FFF2-40B4-BE49-F238E27FC236}">
                    <a16:creationId xmlns:a16="http://schemas.microsoft.com/office/drawing/2014/main" id="{18515EB6-8153-F745-678B-089BB2D611B6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0468510" y="4910880"/>
                <a:ext cx="98640" cy="52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0" name="墨迹 9">
                <a:extLst>
                  <a:ext uri="{FF2B5EF4-FFF2-40B4-BE49-F238E27FC236}">
                    <a16:creationId xmlns:a16="http://schemas.microsoft.com/office/drawing/2014/main" id="{58B2D88F-97E4-1594-BC52-ACD8BF23FF9B}"/>
                  </a:ext>
                </a:extLst>
              </p14:cNvPr>
              <p14:cNvContentPartPr/>
              <p14:nvPr/>
            </p14:nvContentPartPr>
            <p14:xfrm>
              <a:off x="10540510" y="5253240"/>
              <a:ext cx="262080" cy="195120"/>
            </p14:xfrm>
          </p:contentPart>
        </mc:Choice>
        <mc:Fallback xmlns="">
          <p:pic>
            <p:nvPicPr>
              <p:cNvPr id="10" name="墨迹 9">
                <a:extLst>
                  <a:ext uri="{FF2B5EF4-FFF2-40B4-BE49-F238E27FC236}">
                    <a16:creationId xmlns:a16="http://schemas.microsoft.com/office/drawing/2014/main" id="{58B2D88F-97E4-1594-BC52-ACD8BF23FF9B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0522870" y="5217600"/>
                <a:ext cx="297720" cy="26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2" name="墨迹 11">
                <a:extLst>
                  <a:ext uri="{FF2B5EF4-FFF2-40B4-BE49-F238E27FC236}">
                    <a16:creationId xmlns:a16="http://schemas.microsoft.com/office/drawing/2014/main" id="{D758AF8A-52A4-EE50-DF22-431A76B29958}"/>
                  </a:ext>
                </a:extLst>
              </p14:cNvPr>
              <p14:cNvContentPartPr/>
              <p14:nvPr/>
            </p14:nvContentPartPr>
            <p14:xfrm>
              <a:off x="10440430" y="5810160"/>
              <a:ext cx="101880" cy="357480"/>
            </p14:xfrm>
          </p:contentPart>
        </mc:Choice>
        <mc:Fallback xmlns="">
          <p:pic>
            <p:nvPicPr>
              <p:cNvPr id="12" name="墨迹 11">
                <a:extLst>
                  <a:ext uri="{FF2B5EF4-FFF2-40B4-BE49-F238E27FC236}">
                    <a16:creationId xmlns:a16="http://schemas.microsoft.com/office/drawing/2014/main" id="{D758AF8A-52A4-EE50-DF22-431A76B29958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0422430" y="5774160"/>
                <a:ext cx="137520" cy="42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3" name="墨迹 12">
                <a:extLst>
                  <a:ext uri="{FF2B5EF4-FFF2-40B4-BE49-F238E27FC236}">
                    <a16:creationId xmlns:a16="http://schemas.microsoft.com/office/drawing/2014/main" id="{587E72C9-AB4F-F5D8-5698-A8FE1C4D98C5}"/>
                  </a:ext>
                </a:extLst>
              </p14:cNvPr>
              <p14:cNvContentPartPr/>
              <p14:nvPr/>
            </p14:nvContentPartPr>
            <p14:xfrm>
              <a:off x="10553470" y="5950560"/>
              <a:ext cx="280080" cy="221760"/>
            </p14:xfrm>
          </p:contentPart>
        </mc:Choice>
        <mc:Fallback xmlns="">
          <p:pic>
            <p:nvPicPr>
              <p:cNvPr id="13" name="墨迹 12">
                <a:extLst>
                  <a:ext uri="{FF2B5EF4-FFF2-40B4-BE49-F238E27FC236}">
                    <a16:creationId xmlns:a16="http://schemas.microsoft.com/office/drawing/2014/main" id="{587E72C9-AB4F-F5D8-5698-A8FE1C4D98C5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0535830" y="5914920"/>
                <a:ext cx="315720" cy="293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474003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Slice">
  <a:themeElements>
    <a:clrScheme name="Custom 10">
      <a:dk1>
        <a:srgbClr val="FFFFFF"/>
      </a:dk1>
      <a:lt1>
        <a:srgbClr val="A5A5A5"/>
      </a:lt1>
      <a:dk2>
        <a:srgbClr val="F2F2F2"/>
      </a:dk2>
      <a:lt2>
        <a:srgbClr val="FFFFFF"/>
      </a:lt2>
      <a:accent1>
        <a:srgbClr val="EE0000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160</TotalTime>
  <Words>762</Words>
  <Application>Microsoft Office PowerPoint</Application>
  <PresentationFormat>宽屏</PresentationFormat>
  <Paragraphs>99</Paragraphs>
  <Slides>19</Slides>
  <Notes>4</Notes>
  <HiddenSlides>2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19</vt:i4>
      </vt:variant>
    </vt:vector>
  </HeadingPairs>
  <TitlesOfParts>
    <vt:vector size="27" baseType="lpstr">
      <vt:lpstr>Noto Sans Symbols</vt:lpstr>
      <vt:lpstr>等线</vt:lpstr>
      <vt:lpstr>Aptos</vt:lpstr>
      <vt:lpstr>Aptos Display</vt:lpstr>
      <vt:lpstr>Arial</vt:lpstr>
      <vt:lpstr>Century Gothic</vt:lpstr>
      <vt:lpstr>Office Theme</vt:lpstr>
      <vt:lpstr>Slice</vt:lpstr>
      <vt:lpstr>Lab meeting</vt:lpstr>
      <vt:lpstr>Aim</vt:lpstr>
      <vt:lpstr>Partial response ! = Partial burst/ errors</vt:lpstr>
      <vt:lpstr>New Pilot Experiment Setup (n=6)</vt:lpstr>
      <vt:lpstr>PowerPoint 演示文稿</vt:lpstr>
      <vt:lpstr>Learning </vt:lpstr>
      <vt:lpstr> FDI BCP differents</vt:lpstr>
      <vt:lpstr>PowerPoint 演示文稿</vt:lpstr>
      <vt:lpstr>PowerPoint 演示文稿</vt:lpstr>
      <vt:lpstr>BCP higher starting acc because high attention (they know BCP will be harder at start)</vt:lpstr>
      <vt:lpstr>SSVEP hypo</vt:lpstr>
      <vt:lpstr>CPP</vt:lpstr>
      <vt:lpstr>PowerPoint 演示文稿</vt:lpstr>
      <vt:lpstr>MB</vt:lpstr>
      <vt:lpstr>PowerPoint 演示文稿</vt:lpstr>
      <vt:lpstr>PowerPoint 演示文稿</vt:lpstr>
      <vt:lpstr>LRP-delta</vt:lpstr>
      <vt:lpstr>Next step: Partial bursts Lock (PBL)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Liang Tong</dc:creator>
  <cp:lastModifiedBy>Liang Tong</cp:lastModifiedBy>
  <cp:revision>12</cp:revision>
  <dcterms:created xsi:type="dcterms:W3CDTF">2024-12-09T11:36:39Z</dcterms:created>
  <dcterms:modified xsi:type="dcterms:W3CDTF">2024-12-10T02:50:15Z</dcterms:modified>
</cp:coreProperties>
</file>